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62" r:id="rId2"/>
    <p:sldId id="856" r:id="rId3"/>
    <p:sldId id="857" r:id="rId4"/>
    <p:sldId id="858" r:id="rId5"/>
    <p:sldId id="854" r:id="rId6"/>
    <p:sldId id="840" r:id="rId7"/>
    <p:sldId id="844" r:id="rId8"/>
    <p:sldId id="845" r:id="rId9"/>
    <p:sldId id="846" r:id="rId10"/>
    <p:sldId id="847" r:id="rId11"/>
    <p:sldId id="853" r:id="rId12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RTIK Overview" id="{7D2F8F11-49C5-844F-A887-DF8955B18191}">
          <p14:sldIdLst>
            <p14:sldId id="462"/>
            <p14:sldId id="856"/>
            <p14:sldId id="857"/>
            <p14:sldId id="858"/>
            <p14:sldId id="854"/>
            <p14:sldId id="840"/>
            <p14:sldId id="844"/>
            <p14:sldId id="845"/>
            <p14:sldId id="846"/>
            <p14:sldId id="847"/>
            <p14:sldId id="85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a Trasatti" initials="AT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CEC"/>
    <a:srgbClr val="EFEFEF"/>
    <a:srgbClr val="F0F0F0"/>
    <a:srgbClr val="F8F8F8"/>
    <a:srgbClr val="F4F2ED"/>
    <a:srgbClr val="A5A5A5"/>
    <a:srgbClr val="F89836"/>
    <a:srgbClr val="C75A11"/>
    <a:srgbClr val="F3862A"/>
    <a:srgbClr val="5484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89641" autoAdjust="0"/>
  </p:normalViewPr>
  <p:slideViewPr>
    <p:cSldViewPr snapToGrid="0" snapToObjects="1" showGuides="1">
      <p:cViewPr varScale="1">
        <p:scale>
          <a:sx n="112" d="100"/>
          <a:sy n="112" d="100"/>
        </p:scale>
        <p:origin x="1136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2165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notesViewPr>
    <p:cSldViewPr snapToGrid="0" snapToObjects="1" showGuides="1">
      <p:cViewPr varScale="1">
        <p:scale>
          <a:sx n="162" d="100"/>
          <a:sy n="162" d="100"/>
        </p:scale>
        <p:origin x="-4144" y="-112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088AD-456D-4857-80EB-378D1CD3C89F}" type="datetimeFigureOut">
              <a:rPr lang="en-US" smtClean="0"/>
              <a:t>1/13/19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70237-897B-427D-B86E-A664C6C1A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095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317659F-3183-1E47-8229-3365879FC872}" type="datetimeFigureOut">
              <a:rPr lang="en-US" smtClean="0"/>
              <a:t>1/13/19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978F5641-491C-4C42-800B-E98D1F795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800" kern="1200">
        <a:solidFill>
          <a:schemeClr val="tx1"/>
        </a:solidFill>
        <a:latin typeface="Arial"/>
        <a:ea typeface="+mn-ea"/>
        <a:cs typeface="Arial"/>
      </a:defRPr>
    </a:lvl1pPr>
    <a:lvl2pPr marL="457200" algn="l" defTabSz="914400" rtl="0" eaLnBrk="1" latinLnBrk="0" hangingPunct="1">
      <a:defRPr sz="800" kern="1200">
        <a:solidFill>
          <a:schemeClr val="tx1"/>
        </a:solidFill>
        <a:latin typeface="Arial"/>
        <a:ea typeface="+mn-ea"/>
        <a:cs typeface="Arial"/>
      </a:defRPr>
    </a:lvl2pPr>
    <a:lvl3pPr marL="914400" algn="l" defTabSz="914400" rtl="0" eaLnBrk="1" latinLnBrk="0" hangingPunct="1">
      <a:defRPr sz="800" kern="1200">
        <a:solidFill>
          <a:schemeClr val="tx1"/>
        </a:solidFill>
        <a:latin typeface="Arial"/>
        <a:ea typeface="+mn-ea"/>
        <a:cs typeface="Arial"/>
      </a:defRPr>
    </a:lvl3pPr>
    <a:lvl4pPr marL="1371600" algn="l" defTabSz="914400" rtl="0" eaLnBrk="1" latinLnBrk="0" hangingPunct="1">
      <a:defRPr sz="800" kern="1200">
        <a:solidFill>
          <a:schemeClr val="tx1"/>
        </a:solidFill>
        <a:latin typeface="Arial"/>
        <a:ea typeface="+mn-ea"/>
        <a:cs typeface="Arial"/>
      </a:defRPr>
    </a:lvl4pPr>
    <a:lvl5pPr marL="1828800" algn="l" defTabSz="914400" rtl="0" eaLnBrk="1" latinLnBrk="0" hangingPunct="1">
      <a:defRPr sz="800" kern="1200">
        <a:solidFill>
          <a:schemeClr val="tx1"/>
        </a:solidFill>
        <a:latin typeface="Arial"/>
        <a:ea typeface="+mn-ea"/>
        <a:cs typeface="Arial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F5641-491C-4C42-800B-E98D1F7959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305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F5641-491C-4C42-800B-E98D1F79596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454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F5641-491C-4C42-800B-E98D1F79596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31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F5641-491C-4C42-800B-E98D1F79596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49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F5641-491C-4C42-800B-E98D1F79596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122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F5641-491C-4C42-800B-E98D1F7959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417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F5641-491C-4C42-800B-E98D1F79596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16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F5641-491C-4C42-800B-E98D1F79596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201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37474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6809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4789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ES Pla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 dirty="0"/>
              <a:t>Guides (use to reset when guides </a:t>
            </a:r>
            <a:r>
              <a:rPr lang="en-US" dirty="0" err="1"/>
              <a:t>effed</a:t>
            </a:r>
            <a:r>
              <a:rPr lang="en-US" dirty="0"/>
              <a:t> up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687388" y="3431032"/>
            <a:ext cx="10807700" cy="2389011"/>
            <a:chOff x="687388" y="3367549"/>
            <a:chExt cx="10807700" cy="2389011"/>
          </a:xfrm>
        </p:grpSpPr>
        <p:sp>
          <p:nvSpPr>
            <p:cNvPr id="5" name="Rectangle 4"/>
            <p:cNvSpPr/>
            <p:nvPr userDrawn="1"/>
          </p:nvSpPr>
          <p:spPr>
            <a:xfrm>
              <a:off x="694944" y="3367549"/>
              <a:ext cx="10795000" cy="3175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694944" y="3685049"/>
              <a:ext cx="5397500" cy="3175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698500" y="4002549"/>
              <a:ext cx="2698750" cy="3175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6097588" y="4042642"/>
              <a:ext cx="5397500" cy="3175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101144" y="4360142"/>
              <a:ext cx="2698750" cy="3175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687388" y="5121560"/>
              <a:ext cx="3594100" cy="3175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4281488" y="5439060"/>
              <a:ext cx="3594100" cy="3175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/>
          <p:cNvSpPr/>
          <p:nvPr userDrawn="1"/>
        </p:nvSpPr>
        <p:spPr>
          <a:xfrm>
            <a:off x="7882818" y="5237147"/>
            <a:ext cx="3594100" cy="3175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373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Photo Ghosted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881767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3"/>
          <p:cNvSpPr/>
          <p:nvPr userDrawn="1"/>
        </p:nvSpPr>
        <p:spPr>
          <a:xfrm>
            <a:off x="9769975" y="6532511"/>
            <a:ext cx="2046985" cy="287529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694" tIns="35694" rIns="35694" bIns="35694" anchor="ctr">
            <a:spAutoFit/>
          </a:bodyPr>
          <a:lstStyle>
            <a:lvl1pPr>
              <a:defRPr sz="1800" spc="647">
                <a:solidFill>
                  <a:srgbClr val="0F26A5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</a:lstStyle>
          <a:p>
            <a:pPr lvl="0" algn="r">
              <a:defRPr spc="0">
                <a:solidFill>
                  <a:srgbClr val="000000"/>
                </a:solidFill>
              </a:defRPr>
            </a:pPr>
            <a:r>
              <a:rPr lang="en-US" sz="1400" b="0" spc="0" dirty="0">
                <a:solidFill>
                  <a:srgbClr val="000000"/>
                </a:solidFill>
                <a:latin typeface="+mn-lt"/>
              </a:rPr>
              <a:t>SAMSUNG </a:t>
            </a:r>
            <a:r>
              <a:rPr sz="1400" b="0" spc="0" dirty="0">
                <a:solidFill>
                  <a:srgbClr val="000000"/>
                </a:solidFill>
                <a:latin typeface="+mn-lt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7265724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6"/>
          <p:cNvSpPr/>
          <p:nvPr userDrawn="1"/>
        </p:nvSpPr>
        <p:spPr>
          <a:xfrm>
            <a:off x="609600" y="987329"/>
            <a:ext cx="10972800" cy="0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  <a:round/>
          </a:ln>
        </p:spPr>
        <p:txBody>
          <a:bodyPr lIns="0" tIns="0" rIns="0" bIns="0"/>
          <a:lstStyle/>
          <a:p>
            <a:pPr lvl="0"/>
            <a:endParaRPr>
              <a:latin typeface="Arial Narrow" panose="020B0606020202030204" pitchFamily="34" charset="0"/>
            </a:endParaRPr>
          </a:p>
        </p:txBody>
      </p:sp>
      <p:sp>
        <p:nvSpPr>
          <p:cNvPr id="4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76200"/>
            <a:ext cx="10972800" cy="909320"/>
          </a:xfrm>
          <a:prstGeom prst="rect">
            <a:avLst/>
          </a:prstGeom>
        </p:spPr>
        <p:txBody>
          <a:bodyPr lIns="45718" tIns="22858" rIns="45718" bIns="22858" anchor="b"/>
          <a:lstStyle>
            <a:lvl1pPr marL="0" marR="0" indent="0" algn="l" defTabSz="292083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Pct val="171000"/>
              <a:buFontTx/>
              <a:buNone/>
              <a:tabLst/>
              <a:defRPr sz="2800" b="1" spc="71" baseline="0">
                <a:solidFill>
                  <a:schemeClr val="accent2"/>
                </a:solidFill>
                <a:latin typeface="+mn-lt"/>
              </a:defRPr>
            </a:lvl1pPr>
          </a:lstStyle>
          <a:p>
            <a:pPr marL="0" marR="0" lvl="0" indent="0" algn="l" defTabSz="292083" eaLnBrk="1" fontAlgn="auto" latinLnBrk="0" hangingPunct="1">
              <a:lnSpc>
                <a:spcPct val="100000"/>
              </a:lnSpc>
              <a:spcBef>
                <a:spcPts val="1851"/>
              </a:spcBef>
              <a:spcAft>
                <a:spcPts val="0"/>
              </a:spcAft>
              <a:buClrTx/>
              <a:buSzPct val="171000"/>
              <a:buFontTx/>
              <a:buNone/>
              <a:tabLst/>
              <a:defRPr/>
            </a:pPr>
            <a:r>
              <a:rPr lang="en-US" dirty="0"/>
              <a:t>Title of Slide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4"/>
          </p:nvPr>
        </p:nvSpPr>
        <p:spPr>
          <a:xfrm>
            <a:off x="609600" y="1117600"/>
            <a:ext cx="10972800" cy="5054600"/>
          </a:xfrm>
          <a:prstGeom prst="rect">
            <a:avLst/>
          </a:prstGeom>
        </p:spPr>
        <p:txBody>
          <a:bodyPr lIns="121913" tIns="60956" rIns="121913" bIns="60956"/>
          <a:lstStyle>
            <a:lvl1pPr marL="230704" indent="-230704" algn="l">
              <a:spcBef>
                <a:spcPts val="800"/>
              </a:spcBef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bg2">
                    <a:lumMod val="10000"/>
                  </a:schemeClr>
                </a:solidFill>
                <a:latin typeface="+mn-lt"/>
              </a:defRPr>
            </a:lvl1pPr>
            <a:lvl2pPr marL="609563" indent="-228586" algn="l">
              <a:spcBef>
                <a:spcPts val="800"/>
              </a:spcBef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988426" indent="-228586" algn="l">
              <a:spcBef>
                <a:spcPts val="800"/>
              </a:spcBef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371519" indent="-232820" algn="l">
              <a:spcBef>
                <a:spcPts val="800"/>
              </a:spcBef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1748264" indent="-220120" algn="l">
              <a:spcBef>
                <a:spcPts val="800"/>
              </a:spcBef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0" y="6493502"/>
            <a:ext cx="12192000" cy="372127"/>
          </a:xfrm>
          <a:prstGeom prst="rect">
            <a:avLst/>
          </a:prstGeom>
          <a:solidFill>
            <a:schemeClr val="accent1"/>
          </a:solidFill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6" tIns="35716" rIns="35716" bIns="35716" numCol="1" spcCol="19049" rtlCol="0" anchor="ctr">
            <a:noAutofit/>
          </a:bodyPr>
          <a:lstStyle/>
          <a:p>
            <a:pPr marL="0" marR="0" indent="0" algn="ctr" defTabSz="29208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ea typeface="+mn-ea"/>
              <a:cs typeface="+mn-cs"/>
              <a:sym typeface="Helvetica"/>
            </a:endParaRPr>
          </a:p>
        </p:txBody>
      </p:sp>
      <p:sp>
        <p:nvSpPr>
          <p:cNvPr id="11" name="Shape 3"/>
          <p:cNvSpPr/>
          <p:nvPr userDrawn="1"/>
        </p:nvSpPr>
        <p:spPr>
          <a:xfrm>
            <a:off x="10358746" y="6524796"/>
            <a:ext cx="1233900" cy="30296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6" tIns="35716" rIns="35716" bIns="35716" anchor="ctr">
            <a:spAutoFit/>
          </a:bodyPr>
          <a:lstStyle>
            <a:lvl1pPr>
              <a:defRPr sz="1800" spc="647">
                <a:solidFill>
                  <a:srgbClr val="0F26A5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</a:lstStyle>
          <a:p>
            <a:pPr lvl="0" algn="r">
              <a:defRPr spc="0">
                <a:solidFill>
                  <a:srgbClr val="000000"/>
                </a:solidFill>
              </a:defRPr>
            </a:pPr>
            <a:r>
              <a:rPr sz="1500" b="0" spc="0" dirty="0">
                <a:solidFill>
                  <a:schemeClr val="bg1"/>
                </a:solidFill>
                <a:latin typeface="+mn-lt"/>
              </a:rPr>
              <a:t>CONFIDENTIAL</a:t>
            </a:r>
          </a:p>
        </p:txBody>
      </p:sp>
      <p:sp>
        <p:nvSpPr>
          <p:cNvPr id="12" name="Slide Number Placeholder 2"/>
          <p:cNvSpPr txBox="1">
            <a:spLocks/>
          </p:cNvSpPr>
          <p:nvPr userDrawn="1"/>
        </p:nvSpPr>
        <p:spPr>
          <a:xfrm>
            <a:off x="5755144" y="6562103"/>
            <a:ext cx="681715" cy="226715"/>
          </a:xfrm>
          <a:prstGeom prst="rect">
            <a:avLst/>
          </a:prstGeom>
          <a:noFill/>
        </p:spPr>
        <p:txBody>
          <a:bodyPr vert="horz" lIns="45718" tIns="22858" rIns="45718" bIns="22858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800" b="0" kern="120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75D5F4-7D47-824B-A62F-8EF9E2D3386C}" type="slidenum">
              <a:rPr lang="en-US" sz="1500" b="0" spc="0" smtClean="0">
                <a:solidFill>
                  <a:schemeClr val="bg1"/>
                </a:solidFill>
                <a:latin typeface="+mn-lt"/>
              </a:rPr>
              <a:pPr/>
              <a:t>‹#›</a:t>
            </a:fld>
            <a:r>
              <a:rPr lang="en-US" sz="1500" b="0" spc="0" dirty="0">
                <a:solidFill>
                  <a:schemeClr val="bg1"/>
                </a:solidFill>
                <a:latin typeface="+mn-lt"/>
              </a:rPr>
              <a:t>  </a:t>
            </a:r>
          </a:p>
        </p:txBody>
      </p:sp>
      <p:pic>
        <p:nvPicPr>
          <p:cNvPr id="9" name="Picture 18" descr="C:\Users\salvael.o\AppData\Local\Microsoft\Windows\Temporary Internet Files\Content.Outlook\YGNC19QW\SSIC logo vert wht (3)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2706" y="6538979"/>
            <a:ext cx="1134359" cy="28116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1011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4"/>
          </p:nvPr>
        </p:nvSpPr>
        <p:spPr>
          <a:xfrm>
            <a:off x="609600" y="1280293"/>
            <a:ext cx="10972800" cy="5054600"/>
          </a:xfrm>
          <a:prstGeom prst="rect">
            <a:avLst/>
          </a:prstGeom>
        </p:spPr>
        <p:txBody>
          <a:bodyPr lIns="121913" tIns="60956" rIns="121913" bIns="60956"/>
          <a:lstStyle>
            <a:lvl1pPr marL="230704" indent="-230704" algn="l">
              <a:spcBef>
                <a:spcPts val="800"/>
              </a:spcBef>
              <a:buClr>
                <a:schemeClr val="accent2"/>
              </a:buClr>
              <a:buSzPct val="100000"/>
              <a:buFont typeface="Courier New"/>
              <a:buChar char="o"/>
              <a:defRPr sz="190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1pPr>
            <a:lvl2pPr marL="609563" indent="-228586" algn="l">
              <a:spcBef>
                <a:spcPts val="800"/>
              </a:spcBef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2pPr>
            <a:lvl3pPr marL="988426" indent="-228586" algn="l">
              <a:spcBef>
                <a:spcPts val="800"/>
              </a:spcBef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3pPr>
            <a:lvl4pPr marL="1371519" indent="-232820" algn="l">
              <a:spcBef>
                <a:spcPts val="800"/>
              </a:spcBef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4pPr>
            <a:lvl5pPr marL="1748264" indent="-220120" algn="l">
              <a:spcBef>
                <a:spcPts val="800"/>
              </a:spcBef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bg2">
                    <a:lumMod val="1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Rectangle 30"/>
          <p:cNvSpPr/>
          <p:nvPr userDrawn="1"/>
        </p:nvSpPr>
        <p:spPr>
          <a:xfrm>
            <a:off x="0" y="6493502"/>
            <a:ext cx="12192000" cy="372127"/>
          </a:xfrm>
          <a:prstGeom prst="rect">
            <a:avLst/>
          </a:prstGeom>
          <a:solidFill>
            <a:schemeClr val="accent1"/>
          </a:solidFill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6" tIns="35716" rIns="35716" bIns="35716" numCol="1" spcCol="19049" rtlCol="0" anchor="ctr">
            <a:noAutofit/>
          </a:bodyPr>
          <a:lstStyle/>
          <a:p>
            <a:pPr marL="0" marR="0" indent="0" algn="ctr" defTabSz="29208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ea typeface="+mn-ea"/>
              <a:cs typeface="+mn-cs"/>
              <a:sym typeface="Helvetica"/>
            </a:endParaRPr>
          </a:p>
        </p:txBody>
      </p:sp>
      <p:sp>
        <p:nvSpPr>
          <p:cNvPr id="11" name="Shape 3"/>
          <p:cNvSpPr/>
          <p:nvPr userDrawn="1"/>
        </p:nvSpPr>
        <p:spPr>
          <a:xfrm>
            <a:off x="10358746" y="6524796"/>
            <a:ext cx="1233900" cy="30296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6" tIns="35716" rIns="35716" bIns="35716" anchor="ctr">
            <a:spAutoFit/>
          </a:bodyPr>
          <a:lstStyle>
            <a:lvl1pPr>
              <a:defRPr sz="1800" spc="647">
                <a:solidFill>
                  <a:srgbClr val="0F26A5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</a:lstStyle>
          <a:p>
            <a:pPr lvl="0" algn="r">
              <a:defRPr spc="0">
                <a:solidFill>
                  <a:srgbClr val="000000"/>
                </a:solidFill>
              </a:defRPr>
            </a:pPr>
            <a:r>
              <a:rPr sz="1500" b="0" spc="0" dirty="0">
                <a:solidFill>
                  <a:schemeClr val="bg1"/>
                </a:solidFill>
                <a:latin typeface="+mn-lt"/>
              </a:rPr>
              <a:t>CONFIDENTIAL</a:t>
            </a:r>
          </a:p>
        </p:txBody>
      </p:sp>
      <p:sp>
        <p:nvSpPr>
          <p:cNvPr id="12" name="Slide Number Placeholder 2"/>
          <p:cNvSpPr txBox="1">
            <a:spLocks/>
          </p:cNvSpPr>
          <p:nvPr userDrawn="1"/>
        </p:nvSpPr>
        <p:spPr>
          <a:xfrm>
            <a:off x="5755144" y="6562103"/>
            <a:ext cx="681715" cy="226715"/>
          </a:xfrm>
          <a:prstGeom prst="rect">
            <a:avLst/>
          </a:prstGeom>
          <a:noFill/>
        </p:spPr>
        <p:txBody>
          <a:bodyPr vert="horz" lIns="45718" tIns="22858" rIns="45718" bIns="22858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800" b="0" kern="120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75D5F4-7D47-824B-A62F-8EF9E2D3386C}" type="slidenum">
              <a:rPr lang="en-US" sz="1500" b="0" spc="0" smtClean="0">
                <a:solidFill>
                  <a:schemeClr val="bg1"/>
                </a:solidFill>
                <a:latin typeface="+mn-lt"/>
              </a:rPr>
              <a:pPr/>
              <a:t>‹#›</a:t>
            </a:fld>
            <a:r>
              <a:rPr lang="en-US" sz="1500" b="0" spc="0" dirty="0">
                <a:solidFill>
                  <a:schemeClr val="bg1"/>
                </a:solidFill>
                <a:latin typeface="+mn-lt"/>
              </a:rPr>
              <a:t>  </a:t>
            </a:r>
          </a:p>
        </p:txBody>
      </p:sp>
      <p:pic>
        <p:nvPicPr>
          <p:cNvPr id="9" name="Picture 18" descr="C:\Users\salvael.o\AppData\Local\Microsoft\Windows\Temporary Internet Files\Content.Outlook\YGNC19QW\SSIC logo vert wht (3)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2706" y="6538979"/>
            <a:ext cx="1134359" cy="28116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508000"/>
            <a:ext cx="11063817" cy="406400"/>
          </a:xfrm>
          <a:prstGeom prst="rect">
            <a:avLst/>
          </a:prstGeom>
        </p:spPr>
        <p:txBody>
          <a:bodyPr lIns="45718" tIns="22858" rIns="45718" bIns="22858" anchor="b"/>
          <a:lstStyle>
            <a:lvl1pPr marL="0" marR="0" indent="0" algn="l" defTabSz="292083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Pct val="171000"/>
              <a:buFontTx/>
              <a:buNone/>
              <a:tabLst/>
              <a:defRPr sz="2400" b="1" spc="71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marL="0" marR="0" lvl="0" indent="0" algn="l" defTabSz="292083" eaLnBrk="1" fontAlgn="auto" latinLnBrk="0" hangingPunct="1">
              <a:lnSpc>
                <a:spcPct val="100000"/>
              </a:lnSpc>
              <a:spcBef>
                <a:spcPts val="1851"/>
              </a:spcBef>
              <a:spcAft>
                <a:spcPts val="0"/>
              </a:spcAft>
              <a:buClrTx/>
              <a:buSzPct val="171000"/>
              <a:buFontTx/>
              <a:buNone/>
              <a:tabLst/>
              <a:defRPr/>
            </a:pPr>
            <a:r>
              <a:rPr lang="en-US" dirty="0"/>
              <a:t>Title of Slide</a:t>
            </a: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1" y="101600"/>
            <a:ext cx="11063817" cy="406400"/>
          </a:xfrm>
          <a:prstGeom prst="rect">
            <a:avLst/>
          </a:prstGeom>
        </p:spPr>
        <p:txBody>
          <a:bodyPr lIns="45718" tIns="22858" rIns="45718" bIns="22858" anchor="b"/>
          <a:lstStyle>
            <a:lvl1pPr marL="0" marR="0" indent="0" algn="l" defTabSz="292083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Pct val="171000"/>
              <a:buFontTx/>
              <a:buNone/>
              <a:tabLst/>
              <a:defRPr sz="1300" b="0" spc="71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marL="0" marR="0" lvl="0" indent="0" algn="l" defTabSz="292083" eaLnBrk="1" fontAlgn="auto" latinLnBrk="0" hangingPunct="1">
              <a:lnSpc>
                <a:spcPct val="100000"/>
              </a:lnSpc>
              <a:spcBef>
                <a:spcPts val="1851"/>
              </a:spcBef>
              <a:spcAft>
                <a:spcPts val="0"/>
              </a:spcAft>
              <a:buClrTx/>
              <a:buSzPct val="171000"/>
              <a:buFontTx/>
              <a:buNone/>
              <a:tabLst/>
              <a:defRPr/>
            </a:pPr>
            <a:r>
              <a:rPr lang="en-US" dirty="0"/>
              <a:t>section</a:t>
            </a:r>
          </a:p>
        </p:txBody>
      </p:sp>
      <p:sp>
        <p:nvSpPr>
          <p:cNvPr id="10" name="Shape 6"/>
          <p:cNvSpPr/>
          <p:nvPr userDrawn="1"/>
        </p:nvSpPr>
        <p:spPr>
          <a:xfrm>
            <a:off x="609600" y="1024467"/>
            <a:ext cx="10972800" cy="0"/>
          </a:xfrm>
          <a:prstGeom prst="line">
            <a:avLst/>
          </a:prstGeom>
          <a:ln w="12700" cap="rnd" cmpd="sng">
            <a:solidFill>
              <a:schemeClr val="bg2">
                <a:lumMod val="10000"/>
              </a:schemeClr>
            </a:solidFill>
            <a:prstDash val="solid"/>
            <a:round/>
          </a:ln>
        </p:spPr>
        <p:txBody>
          <a:bodyPr lIns="0" tIns="0" rIns="0" bIns="0"/>
          <a:lstStyle/>
          <a:p>
            <a:pPr lvl="0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3087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09600" y="1253067"/>
            <a:ext cx="10972800" cy="448733"/>
          </a:xfrm>
          <a:prstGeom prst="rect">
            <a:avLst/>
          </a:prstGeom>
        </p:spPr>
        <p:txBody>
          <a:bodyPr lIns="45718" tIns="22858" rIns="45718" bIns="22858"/>
          <a:lstStyle>
            <a:lvl1pPr marL="0" indent="0" algn="l">
              <a:spcBef>
                <a:spcPts val="800"/>
              </a:spcBef>
              <a:buClr>
                <a:schemeClr val="tx2"/>
              </a:buClr>
              <a:buFont typeface="Courier New" panose="02070309020205020404" pitchFamily="49" charset="0"/>
              <a:buNone/>
              <a:defRPr sz="2100" b="0" spc="71" baseline="0">
                <a:solidFill>
                  <a:schemeClr val="bg2">
                    <a:lumMod val="25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hape 6"/>
          <p:cNvSpPr/>
          <p:nvPr userDrawn="1"/>
        </p:nvSpPr>
        <p:spPr>
          <a:xfrm>
            <a:off x="609600" y="1024467"/>
            <a:ext cx="10972800" cy="0"/>
          </a:xfrm>
          <a:prstGeom prst="line">
            <a:avLst/>
          </a:prstGeom>
          <a:ln w="12700" cap="rnd" cmpd="sng">
            <a:solidFill>
              <a:schemeClr val="bg2">
                <a:lumMod val="10000"/>
              </a:schemeClr>
            </a:solidFill>
            <a:prstDash val="solid"/>
            <a:round/>
          </a:ln>
        </p:spPr>
        <p:txBody>
          <a:bodyPr lIns="0" tIns="0" rIns="0" bIns="0"/>
          <a:lstStyle/>
          <a:p>
            <a:pPr lvl="0"/>
            <a:endParaRPr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508000"/>
            <a:ext cx="11063817" cy="406400"/>
          </a:xfrm>
          <a:prstGeom prst="rect">
            <a:avLst/>
          </a:prstGeom>
        </p:spPr>
        <p:txBody>
          <a:bodyPr lIns="45718" tIns="22858" rIns="45718" bIns="22858" anchor="b"/>
          <a:lstStyle>
            <a:lvl1pPr marL="0" marR="0" indent="0" algn="l" defTabSz="292083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Pct val="171000"/>
              <a:buFontTx/>
              <a:buNone/>
              <a:tabLst/>
              <a:defRPr sz="2400" b="1" spc="71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marL="0" marR="0" lvl="0" indent="0" algn="l" defTabSz="292083" eaLnBrk="1" fontAlgn="auto" latinLnBrk="0" hangingPunct="1">
              <a:lnSpc>
                <a:spcPct val="100000"/>
              </a:lnSpc>
              <a:spcBef>
                <a:spcPts val="1851"/>
              </a:spcBef>
              <a:spcAft>
                <a:spcPts val="0"/>
              </a:spcAft>
              <a:buClrTx/>
              <a:buSzPct val="171000"/>
              <a:buFontTx/>
              <a:buNone/>
              <a:tabLst/>
              <a:defRPr/>
            </a:pPr>
            <a:r>
              <a:rPr lang="en-US" dirty="0"/>
              <a:t>Title of Slide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0" y="6493502"/>
            <a:ext cx="12192000" cy="372127"/>
          </a:xfrm>
          <a:prstGeom prst="rect">
            <a:avLst/>
          </a:prstGeom>
          <a:solidFill>
            <a:schemeClr val="accent1"/>
          </a:solidFill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6" tIns="35716" rIns="35716" bIns="35716" numCol="1" spcCol="19049" rtlCol="0" anchor="ctr">
            <a:noAutofit/>
          </a:bodyPr>
          <a:lstStyle/>
          <a:p>
            <a:pPr marL="0" marR="0" indent="0" algn="ctr" defTabSz="29208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panose="020F0502020204030204" pitchFamily="34" charset="0"/>
              <a:ea typeface="+mn-ea"/>
              <a:cs typeface="+mn-cs"/>
              <a:sym typeface="Helvetica"/>
            </a:endParaRPr>
          </a:p>
        </p:txBody>
      </p:sp>
      <p:sp>
        <p:nvSpPr>
          <p:cNvPr id="11" name="Shape 3"/>
          <p:cNvSpPr/>
          <p:nvPr userDrawn="1"/>
        </p:nvSpPr>
        <p:spPr>
          <a:xfrm>
            <a:off x="10358746" y="6524796"/>
            <a:ext cx="1233900" cy="30296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6" tIns="35716" rIns="35716" bIns="35716" anchor="ctr">
            <a:spAutoFit/>
          </a:bodyPr>
          <a:lstStyle>
            <a:lvl1pPr>
              <a:defRPr sz="1800" spc="647">
                <a:solidFill>
                  <a:srgbClr val="0F26A5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</a:lstStyle>
          <a:p>
            <a:pPr lvl="0" algn="r">
              <a:defRPr spc="0">
                <a:solidFill>
                  <a:srgbClr val="000000"/>
                </a:solidFill>
              </a:defRPr>
            </a:pPr>
            <a:r>
              <a:rPr sz="1500" b="0" spc="0" dirty="0">
                <a:solidFill>
                  <a:schemeClr val="bg1"/>
                </a:solidFill>
                <a:latin typeface="+mn-lt"/>
              </a:rPr>
              <a:t>CONFIDENTIAL</a:t>
            </a:r>
          </a:p>
        </p:txBody>
      </p:sp>
      <p:sp>
        <p:nvSpPr>
          <p:cNvPr id="12" name="Slide Number Placeholder 2"/>
          <p:cNvSpPr txBox="1">
            <a:spLocks/>
          </p:cNvSpPr>
          <p:nvPr userDrawn="1"/>
        </p:nvSpPr>
        <p:spPr>
          <a:xfrm>
            <a:off x="5755144" y="6562103"/>
            <a:ext cx="681715" cy="226715"/>
          </a:xfrm>
          <a:prstGeom prst="rect">
            <a:avLst/>
          </a:prstGeom>
          <a:noFill/>
        </p:spPr>
        <p:txBody>
          <a:bodyPr vert="horz" lIns="45718" tIns="22858" rIns="45718" bIns="22858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800" b="0" kern="120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75D5F4-7D47-824B-A62F-8EF9E2D3386C}" type="slidenum">
              <a:rPr lang="en-US" sz="1500" b="0" spc="0" smtClean="0">
                <a:solidFill>
                  <a:schemeClr val="bg1"/>
                </a:solidFill>
                <a:latin typeface="+mn-lt"/>
              </a:rPr>
              <a:pPr/>
              <a:t>‹#›</a:t>
            </a:fld>
            <a:r>
              <a:rPr lang="en-US" sz="1500" b="0" spc="0" dirty="0">
                <a:solidFill>
                  <a:schemeClr val="bg1"/>
                </a:solidFill>
                <a:latin typeface="+mn-lt"/>
              </a:rPr>
              <a:t>  </a:t>
            </a:r>
          </a:p>
        </p:txBody>
      </p:sp>
      <p:pic>
        <p:nvPicPr>
          <p:cNvPr id="9" name="Picture 18" descr="C:\Users\salvael.o\AppData\Local\Microsoft\Windows\Temporary Internet Files\Content.Outlook\YGNC19QW\SSIC logo vert wht (3)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2706" y="6538979"/>
            <a:ext cx="1134359" cy="28116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1" y="101600"/>
            <a:ext cx="11063817" cy="406400"/>
          </a:xfrm>
          <a:prstGeom prst="rect">
            <a:avLst/>
          </a:prstGeom>
        </p:spPr>
        <p:txBody>
          <a:bodyPr lIns="45718" tIns="22858" rIns="45718" bIns="22858" anchor="b"/>
          <a:lstStyle>
            <a:lvl1pPr marL="0" marR="0" indent="0" algn="l" defTabSz="292083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Pct val="171000"/>
              <a:buFontTx/>
              <a:buNone/>
              <a:tabLst/>
              <a:defRPr sz="1300" b="0" spc="71" baseline="0">
                <a:solidFill>
                  <a:schemeClr val="accent2"/>
                </a:solidFill>
                <a:latin typeface="Arial"/>
                <a:cs typeface="Arial"/>
              </a:defRPr>
            </a:lvl1pPr>
          </a:lstStyle>
          <a:p>
            <a:pPr marL="0" marR="0" lvl="0" indent="0" algn="l" defTabSz="292083" eaLnBrk="1" fontAlgn="auto" latinLnBrk="0" hangingPunct="1">
              <a:lnSpc>
                <a:spcPct val="100000"/>
              </a:lnSpc>
              <a:spcBef>
                <a:spcPts val="1851"/>
              </a:spcBef>
              <a:spcAft>
                <a:spcPts val="0"/>
              </a:spcAft>
              <a:buClrTx/>
              <a:buSzPct val="171000"/>
              <a:buFontTx/>
              <a:buNone/>
              <a:tabLst/>
              <a:defRPr/>
            </a:pPr>
            <a:r>
              <a:rPr lang="en-US" dirty="0"/>
              <a:t>section</a:t>
            </a:r>
          </a:p>
        </p:txBody>
      </p:sp>
    </p:spTree>
    <p:extLst>
      <p:ext uri="{BB962C8B-B14F-4D97-AF65-F5344CB8AC3E}">
        <p14:creationId xmlns:p14="http://schemas.microsoft.com/office/powerpoint/2010/main" val="3814643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 line)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2424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2 line)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944" y="2100505"/>
            <a:ext cx="10799064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7009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264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6759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693737" y="290911"/>
            <a:ext cx="10795000" cy="3302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3846284" y="290911"/>
            <a:ext cx="0" cy="6334014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7674426" y="290911"/>
            <a:ext cx="0" cy="6334014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 userDrawn="1"/>
        </p:nvSpPr>
        <p:spPr>
          <a:xfrm>
            <a:off x="5374865" y="202034"/>
            <a:ext cx="7709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H2 2017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9195101" y="202034"/>
            <a:ext cx="7591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H1</a:t>
            </a:r>
            <a:r>
              <a:rPr lang="en-US" sz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 2018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Graphik Medium"/>
              <a:cs typeface="Graphik Medium"/>
            </a:endParaRPr>
          </a:p>
        </p:txBody>
      </p:sp>
      <p:sp>
        <p:nvSpPr>
          <p:cNvPr id="35" name="TextBox 34"/>
          <p:cNvSpPr txBox="1"/>
          <p:nvPr userDrawn="1"/>
        </p:nvSpPr>
        <p:spPr>
          <a:xfrm>
            <a:off x="1351474" y="202034"/>
            <a:ext cx="20602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CURRENT</a:t>
            </a:r>
            <a:r>
              <a:rPr lang="en-US" sz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 PRODUCT LINE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Graphik Medium"/>
              <a:cs typeface="Graphik Medium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685520" y="595123"/>
            <a:ext cx="277000" cy="3337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 userDrawn="1"/>
        </p:nvSpPr>
        <p:spPr>
          <a:xfrm>
            <a:off x="681277" y="3933080"/>
            <a:ext cx="1486793" cy="2691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 userDrawn="1"/>
        </p:nvSpPr>
        <p:spPr>
          <a:xfrm rot="16200000">
            <a:off x="316936" y="2006893"/>
            <a:ext cx="10438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GATEWAYS</a:t>
            </a:r>
          </a:p>
        </p:txBody>
      </p:sp>
      <p:sp>
        <p:nvSpPr>
          <p:cNvPr id="32" name="TextBox 31"/>
          <p:cNvSpPr txBox="1"/>
          <p:nvPr userDrawn="1"/>
        </p:nvSpPr>
        <p:spPr>
          <a:xfrm rot="16200000">
            <a:off x="248575" y="5162705"/>
            <a:ext cx="11721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EDGE NODES</a:t>
            </a:r>
          </a:p>
        </p:txBody>
      </p:sp>
    </p:spTree>
    <p:extLst>
      <p:ext uri="{BB962C8B-B14F-4D97-AF65-F5344CB8AC3E}">
        <p14:creationId xmlns:p14="http://schemas.microsoft.com/office/powerpoint/2010/main" val="416006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693737" y="290911"/>
            <a:ext cx="10795000" cy="3302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3846284" y="290911"/>
            <a:ext cx="0" cy="6334014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7674426" y="290911"/>
            <a:ext cx="0" cy="6334014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 userDrawn="1"/>
        </p:nvSpPr>
        <p:spPr>
          <a:xfrm>
            <a:off x="5365171" y="202034"/>
            <a:ext cx="7903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Q4 2017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8937314" y="202034"/>
            <a:ext cx="1274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Planned </a:t>
            </a:r>
            <a:r>
              <a:rPr lang="en-US" sz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2018+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Graphik Medium"/>
              <a:cs typeface="Graphik Medium"/>
            </a:endParaRPr>
          </a:p>
        </p:txBody>
      </p:sp>
      <p:sp>
        <p:nvSpPr>
          <p:cNvPr id="35" name="TextBox 34"/>
          <p:cNvSpPr txBox="1"/>
          <p:nvPr userDrawn="1"/>
        </p:nvSpPr>
        <p:spPr>
          <a:xfrm>
            <a:off x="1351474" y="202034"/>
            <a:ext cx="20602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CURRENT</a:t>
            </a:r>
            <a:r>
              <a:rPr lang="en-US" sz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Graphik Medium"/>
                <a:cs typeface="Graphik Medium"/>
              </a:rPr>
              <a:t> PRODUCT LINE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Graphik Medium"/>
              <a:cs typeface="Graphik Medium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685520" y="595123"/>
            <a:ext cx="277000" cy="3337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 userDrawn="1"/>
        </p:nvSpPr>
        <p:spPr>
          <a:xfrm>
            <a:off x="681277" y="3933080"/>
            <a:ext cx="1486793" cy="2691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10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 userDrawn="1"/>
        </p:nvSpPr>
        <p:spPr>
          <a:xfrm>
            <a:off x="693737" y="632393"/>
            <a:ext cx="10808831" cy="148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693737" y="2139579"/>
            <a:ext cx="10795000" cy="148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693737" y="290911"/>
            <a:ext cx="10795000" cy="33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2626"/>
              </a:solidFill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3008095" y="318124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262626"/>
                </a:solidFill>
                <a:latin typeface="Graphik Medium"/>
                <a:cs typeface="Graphik Medium"/>
              </a:rPr>
              <a:t>CURRENT</a:t>
            </a:r>
            <a:r>
              <a:rPr lang="en-US" sz="1200" baseline="0" dirty="0">
                <a:solidFill>
                  <a:srgbClr val="262626"/>
                </a:solidFill>
                <a:latin typeface="Graphik Medium"/>
                <a:cs typeface="Graphik Medium"/>
              </a:rPr>
              <a:t> FEATURES</a:t>
            </a:r>
            <a:endParaRPr lang="en-US" sz="1200" dirty="0">
              <a:solidFill>
                <a:srgbClr val="262626"/>
              </a:solidFill>
              <a:latin typeface="Graphik Medium"/>
              <a:cs typeface="Graphik Medium"/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5655456" y="318124"/>
            <a:ext cx="7903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262626"/>
                </a:solidFill>
                <a:latin typeface="Graphik Medium"/>
                <a:cs typeface="Graphik Medium"/>
              </a:rPr>
              <a:t>Q3 2017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7836227" y="318124"/>
            <a:ext cx="7903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262626"/>
                </a:solidFill>
                <a:latin typeface="Graphik Medium"/>
                <a:cs typeface="Graphik Medium"/>
              </a:rPr>
              <a:t>Q4 2017</a:t>
            </a:r>
          </a:p>
        </p:txBody>
      </p:sp>
      <p:sp>
        <p:nvSpPr>
          <p:cNvPr id="33" name="TextBox 32"/>
          <p:cNvSpPr txBox="1"/>
          <p:nvPr userDrawn="1"/>
        </p:nvSpPr>
        <p:spPr>
          <a:xfrm>
            <a:off x="9951361" y="6445247"/>
            <a:ext cx="1454604" cy="2313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r"/>
            <a:r>
              <a:rPr lang="en-US" sz="900" b="1" dirty="0">
                <a:solidFill>
                  <a:schemeClr val="bg1">
                    <a:lumMod val="50000"/>
                  </a:schemeClr>
                </a:solidFill>
                <a:latin typeface="Graphik Light" charset="0"/>
                <a:ea typeface="Graphik Semibold" charset="0"/>
                <a:cs typeface="Graphik Semibold" charset="0"/>
              </a:rPr>
              <a:t>Confidential</a:t>
            </a:r>
            <a:endParaRPr lang="en-US" sz="900" b="1" dirty="0">
              <a:solidFill>
                <a:schemeClr val="bg1">
                  <a:lumMod val="50000"/>
                </a:schemeClr>
              </a:solidFill>
              <a:latin typeface="Graphik Semibold" charset="0"/>
              <a:ea typeface="Graphik Semibold" charset="0"/>
              <a:cs typeface="Graphik Semibold" charset="0"/>
            </a:endParaRPr>
          </a:p>
        </p:txBody>
      </p:sp>
      <p:sp>
        <p:nvSpPr>
          <p:cNvPr id="30" name="Rectangle 29"/>
          <p:cNvSpPr/>
          <p:nvPr userDrawn="1"/>
        </p:nvSpPr>
        <p:spPr>
          <a:xfrm>
            <a:off x="693737" y="5153951"/>
            <a:ext cx="10795000" cy="148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 userDrawn="1"/>
        </p:nvSpPr>
        <p:spPr>
          <a:xfrm>
            <a:off x="693737" y="3646765"/>
            <a:ext cx="10795000" cy="148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/>
          <p:nvPr userDrawn="1"/>
        </p:nvCxnSpPr>
        <p:spPr>
          <a:xfrm>
            <a:off x="2779484" y="290911"/>
            <a:ext cx="0" cy="6334014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 userDrawn="1"/>
        </p:nvCxnSpPr>
        <p:spPr>
          <a:xfrm>
            <a:off x="7141026" y="290911"/>
            <a:ext cx="0" cy="6334014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 userDrawn="1"/>
        </p:nvCxnSpPr>
        <p:spPr>
          <a:xfrm>
            <a:off x="9321797" y="290911"/>
            <a:ext cx="0" cy="6334014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4960255" y="290911"/>
            <a:ext cx="0" cy="6334014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 userDrawn="1"/>
        </p:nvSpPr>
        <p:spPr>
          <a:xfrm>
            <a:off x="9741761" y="318124"/>
            <a:ext cx="13131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262626"/>
                </a:solidFill>
                <a:latin typeface="Graphik Medium"/>
                <a:cs typeface="Graphik Medium"/>
              </a:rPr>
              <a:t>Planned 2018 +</a:t>
            </a:r>
          </a:p>
        </p:txBody>
      </p:sp>
    </p:spTree>
    <p:extLst>
      <p:ext uri="{BB962C8B-B14F-4D97-AF65-F5344CB8AC3E}">
        <p14:creationId xmlns:p14="http://schemas.microsoft.com/office/powerpoint/2010/main" val="381232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 userDrawn="1"/>
        </p:nvSpPr>
        <p:spPr>
          <a:xfrm>
            <a:off x="692026" y="6067470"/>
            <a:ext cx="10795000" cy="67873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 userDrawn="1"/>
        </p:nvSpPr>
        <p:spPr>
          <a:xfrm>
            <a:off x="691833" y="5376283"/>
            <a:ext cx="10795000" cy="67873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 userDrawn="1"/>
        </p:nvSpPr>
        <p:spPr>
          <a:xfrm>
            <a:off x="690880" y="4906384"/>
            <a:ext cx="10795000" cy="4572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 userDrawn="1"/>
        </p:nvSpPr>
        <p:spPr>
          <a:xfrm>
            <a:off x="693737" y="632393"/>
            <a:ext cx="10808831" cy="379415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11502568" y="621111"/>
            <a:ext cx="0" cy="5343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 userDrawn="1"/>
        </p:nvSpPr>
        <p:spPr>
          <a:xfrm>
            <a:off x="693737" y="290911"/>
            <a:ext cx="10795000" cy="3302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 userDrawn="1"/>
        </p:nvSpPr>
        <p:spPr>
          <a:xfrm>
            <a:off x="4906564" y="318124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262626"/>
                </a:solidFill>
                <a:latin typeface="Graphik Medium"/>
                <a:cs typeface="Graphik Medium"/>
              </a:rPr>
              <a:t>CURRENT</a:t>
            </a:r>
            <a:r>
              <a:rPr lang="en-US" sz="1200" baseline="0" dirty="0">
                <a:solidFill>
                  <a:srgbClr val="262626"/>
                </a:solidFill>
                <a:latin typeface="Graphik Medium"/>
                <a:cs typeface="Graphik Medium"/>
              </a:rPr>
              <a:t> FEATURES</a:t>
            </a:r>
            <a:endParaRPr lang="en-US" sz="1200" dirty="0">
              <a:solidFill>
                <a:srgbClr val="262626"/>
              </a:solidFill>
              <a:latin typeface="Graphik Medium"/>
              <a:cs typeface="Graphik Medium"/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9271725" y="318124"/>
            <a:ext cx="66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262626"/>
                </a:solidFill>
                <a:latin typeface="Graphik Medium"/>
                <a:cs typeface="Graphik Medium"/>
              </a:rPr>
              <a:t>Future</a:t>
            </a:r>
          </a:p>
        </p:txBody>
      </p:sp>
      <p:sp>
        <p:nvSpPr>
          <p:cNvPr id="32" name="Rectangle 31"/>
          <p:cNvSpPr/>
          <p:nvPr userDrawn="1"/>
        </p:nvSpPr>
        <p:spPr>
          <a:xfrm>
            <a:off x="693737" y="4439024"/>
            <a:ext cx="10795000" cy="4572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/>
          <p:nvPr userDrawn="1"/>
        </p:nvCxnSpPr>
        <p:spPr>
          <a:xfrm>
            <a:off x="3846284" y="290911"/>
            <a:ext cx="0" cy="3602236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 userDrawn="1"/>
        </p:nvCxnSpPr>
        <p:spPr>
          <a:xfrm>
            <a:off x="7686038" y="208018"/>
            <a:ext cx="0" cy="3685129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186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4944" y="521208"/>
            <a:ext cx="10799064" cy="914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944" y="1600200"/>
            <a:ext cx="10799064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985375" y="6381750"/>
            <a:ext cx="1511300" cy="2313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r"/>
            <a:fld id="{8F52B91D-2844-D145-9271-02A599FD82B6}" type="slidenum">
              <a:rPr lang="en-US" sz="900" b="1" smtClean="0">
                <a:solidFill>
                  <a:srgbClr val="BFBFBF"/>
                </a:solidFill>
                <a:latin typeface="Graphik Light" charset="0"/>
                <a:ea typeface="Graphik Semibold" charset="0"/>
                <a:cs typeface="Graphik Semibold" charset="0"/>
              </a:rPr>
              <a:t>‹#›</a:t>
            </a:fld>
            <a:r>
              <a:rPr lang="en-US" sz="900" b="1" dirty="0">
                <a:solidFill>
                  <a:srgbClr val="BFBFBF"/>
                </a:solidFill>
                <a:latin typeface="Graphik Light" charset="0"/>
                <a:ea typeface="Graphik Semibold" charset="0"/>
                <a:cs typeface="Graphik Semibold" charset="0"/>
              </a:rPr>
              <a:t> </a:t>
            </a:r>
            <a:endParaRPr lang="en-US" sz="900" b="1" dirty="0">
              <a:solidFill>
                <a:srgbClr val="BFBFBF"/>
              </a:solidFill>
              <a:latin typeface="Graphik Semibold" charset="0"/>
              <a:ea typeface="Graphik Semibold" charset="0"/>
              <a:cs typeface="Graphik Semibold" charset="0"/>
            </a:endParaRPr>
          </a:p>
        </p:txBody>
      </p:sp>
      <p:pic>
        <p:nvPicPr>
          <p:cNvPr id="9" name="Picture 8" descr="_artik_horizontal_print.png"/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7914" y="6091467"/>
            <a:ext cx="1355246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4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51" r:id="rId4"/>
    <p:sldLayoutId id="2147483654" r:id="rId5"/>
    <p:sldLayoutId id="2147483672" r:id="rId6"/>
    <p:sldLayoutId id="2147483675" r:id="rId7"/>
    <p:sldLayoutId id="2147483673" r:id="rId8"/>
    <p:sldLayoutId id="2147483674" r:id="rId9"/>
    <p:sldLayoutId id="2147483655" r:id="rId10"/>
    <p:sldLayoutId id="2147483657" r:id="rId11"/>
    <p:sldLayoutId id="2147483658" r:id="rId12"/>
    <p:sldLayoutId id="2147483660" r:id="rId13"/>
    <p:sldLayoutId id="2147483668" r:id="rId14"/>
    <p:sldLayoutId id="2147483669" r:id="rId15"/>
    <p:sldLayoutId id="2147483670" r:id="rId16"/>
    <p:sldLayoutId id="2147483671" r:id="rId1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>
          <a:solidFill>
            <a:srgbClr val="404040"/>
          </a:solidFill>
          <a:latin typeface="Graphik light"/>
          <a:ea typeface="+mj-ea"/>
          <a:cs typeface="Graphik light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600"/>
        </a:spcAft>
        <a:buFont typeface="Arial"/>
        <a:buChar char="•"/>
        <a:defRPr sz="2200" kern="1200">
          <a:solidFill>
            <a:srgbClr val="404040"/>
          </a:solidFill>
          <a:latin typeface="Graphik light"/>
          <a:ea typeface="+mn-ea"/>
          <a:cs typeface="Graphik light"/>
        </a:defRPr>
      </a:lvl1pPr>
      <a:lvl2pPr marL="54864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600"/>
        </a:spcAft>
        <a:buFont typeface="Arial"/>
        <a:buChar char="•"/>
        <a:defRPr sz="2000" kern="1200">
          <a:solidFill>
            <a:srgbClr val="404040"/>
          </a:solidFill>
          <a:latin typeface="Graphik light"/>
          <a:ea typeface="+mn-ea"/>
          <a:cs typeface="Graphik light"/>
        </a:defRPr>
      </a:lvl2pPr>
      <a:lvl3pPr marL="914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600"/>
        </a:spcAft>
        <a:buFont typeface="Arial"/>
        <a:buChar char="•"/>
        <a:defRPr sz="2000" kern="1200">
          <a:solidFill>
            <a:srgbClr val="404040"/>
          </a:solidFill>
          <a:latin typeface="Graphik light"/>
          <a:ea typeface="+mn-ea"/>
          <a:cs typeface="Graphik light"/>
        </a:defRPr>
      </a:lvl3pPr>
      <a:lvl4pPr marL="128016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600"/>
        </a:spcAft>
        <a:buFont typeface="Arial"/>
        <a:buChar char="•"/>
        <a:defRPr sz="1800" kern="1200">
          <a:solidFill>
            <a:srgbClr val="404040"/>
          </a:solidFill>
          <a:latin typeface="Graphik light"/>
          <a:ea typeface="+mn-ea"/>
          <a:cs typeface="Graphik light"/>
        </a:defRPr>
      </a:lvl4pPr>
      <a:lvl5pPr marL="164592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600"/>
        </a:spcAft>
        <a:buFont typeface="Arial"/>
        <a:buChar char="•"/>
        <a:defRPr sz="1800" kern="1200">
          <a:solidFill>
            <a:srgbClr val="404040"/>
          </a:solidFill>
          <a:latin typeface="Graphik light"/>
          <a:ea typeface="+mn-ea"/>
          <a:cs typeface="Graphik ligh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56833" y="1"/>
            <a:ext cx="2935167" cy="68579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5324" y="1622578"/>
            <a:ext cx="10360025" cy="13246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sz="4000" dirty="0">
                <a:solidFill>
                  <a:prstClr val="white"/>
                </a:solidFill>
                <a:latin typeface="Graphik Regular"/>
                <a:ea typeface="Graphik Semibold" charset="0"/>
                <a:cs typeface="Graphik Regular"/>
              </a:rPr>
              <a:t>Samsung ARTIK™ Demos </a:t>
            </a:r>
            <a:endParaRPr lang="en-US" sz="3600" dirty="0">
              <a:solidFill>
                <a:prstClr val="white"/>
              </a:solidFill>
              <a:latin typeface="Graphik Semibold" charset="0"/>
              <a:ea typeface="Graphik Semibold" charset="0"/>
              <a:cs typeface="Graphik Semibold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5325" y="3182863"/>
            <a:ext cx="5876964" cy="126213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B3B3B3"/>
                </a:solidFill>
                <a:latin typeface="Graphik Light" charset="0"/>
                <a:ea typeface="Graphik Semibold" charset="0"/>
                <a:cs typeface="Graphik Semibold" charset="0"/>
              </a:rPr>
              <a:t>Nov 2018</a:t>
            </a:r>
            <a:endParaRPr lang="en-US" dirty="0">
              <a:solidFill>
                <a:srgbClr val="B3B3B3"/>
              </a:solidFill>
              <a:latin typeface="Graphik Semibold" charset="0"/>
              <a:ea typeface="Graphik Semibold" charset="0"/>
              <a:cs typeface="Graphik Semibold" charset="0"/>
            </a:endParaRPr>
          </a:p>
        </p:txBody>
      </p:sp>
      <p:pic>
        <p:nvPicPr>
          <p:cNvPr id="10" name="Picture 9" descr="LOGO_ARTIK_White_type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325" y="4526643"/>
            <a:ext cx="249994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6384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raphik Regular"/>
                <a:cs typeface="Graphik Regular"/>
              </a:rPr>
              <a:t>Facial Recognition Security Camera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 err="1">
                <a:solidFill>
                  <a:srgbClr val="ED7D31"/>
                </a:solidFill>
              </a:rPr>
              <a:t>Seeed</a:t>
            </a:r>
            <a:r>
              <a:rPr lang="en-US" dirty="0">
                <a:solidFill>
                  <a:srgbClr val="ED7D31"/>
                </a:solidFill>
              </a:rPr>
              <a:t> </a:t>
            </a:r>
            <a:r>
              <a:rPr lang="en-US" dirty="0" err="1">
                <a:solidFill>
                  <a:srgbClr val="ED7D31"/>
                </a:solidFill>
              </a:rPr>
              <a:t>Eagleye</a:t>
            </a:r>
            <a:r>
              <a:rPr lang="en-US" dirty="0">
                <a:solidFill>
                  <a:srgbClr val="ED7D31"/>
                </a:solidFill>
              </a:rPr>
              <a:t> 530s</a:t>
            </a:r>
            <a:endParaRPr lang="en-US" sz="2800" dirty="0">
              <a:solidFill>
                <a:srgbClr val="ED7D31"/>
              </a:solidFill>
            </a:endParaRPr>
          </a:p>
        </p:txBody>
      </p:sp>
      <p:cxnSp>
        <p:nvCxnSpPr>
          <p:cNvPr id="14" name="Straight Arrow Connector 77"/>
          <p:cNvCxnSpPr/>
          <p:nvPr/>
        </p:nvCxnSpPr>
        <p:spPr>
          <a:xfrm flipV="1">
            <a:off x="9912980" y="2122123"/>
            <a:ext cx="2074789" cy="1778000"/>
          </a:xfrm>
          <a:prstGeom prst="straightConnector1">
            <a:avLst/>
          </a:prstGeom>
          <a:ln w="19050" cap="sq" cmpd="sng">
            <a:solidFill>
              <a:srgbClr val="FFFFFF"/>
            </a:solidFill>
            <a:headEnd type="triangl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882962" y="528588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528693-AA0F-A84C-AD3B-760443CBB0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25000"/>
                    </a14:imgEffect>
                    <a14:imgEffect>
                      <a14:saturation sat="66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2377" y="2122123"/>
            <a:ext cx="3541631" cy="4118786"/>
          </a:xfrm>
          <a:prstGeom prst="rect">
            <a:avLst/>
          </a:prstGeom>
        </p:spPr>
      </p:pic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F14E0BA8-427B-0549-9934-83A58E9C5C37}"/>
              </a:ext>
            </a:extLst>
          </p:cNvPr>
          <p:cNvSpPr txBox="1">
            <a:spLocks/>
          </p:cNvSpPr>
          <p:nvPr/>
        </p:nvSpPr>
        <p:spPr>
          <a:xfrm>
            <a:off x="694944" y="2100505"/>
            <a:ext cx="6821983" cy="3629296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600"/>
              </a:spcAft>
              <a:buFont typeface="Arial"/>
              <a:buChar char="•"/>
              <a:defRPr sz="22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1pPr>
            <a:lvl2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2pPr>
            <a:lvl3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3pPr>
            <a:lvl4pPr marL="12801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4pPr>
            <a:lvl5pPr marL="16459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latin typeface="Graphik Light" panose="020B0403030202060203" pitchFamily="34" charset="77"/>
              </a:rPr>
              <a:t>Uses Eagleye530s and camera accessories for facial recognition. Non-enrolled faces will trigger alerts. Motion detection and video capture can be enabled.</a:t>
            </a:r>
          </a:p>
          <a:p>
            <a:pPr marL="0" indent="0">
              <a:buFont typeface="Arial"/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Use case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Home surveillance, access control system</a:t>
            </a:r>
          </a:p>
          <a:p>
            <a:pPr marL="0" indent="0">
              <a:buFont typeface="Arial"/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Hardware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Eagleye530s, OV5640 5M Auto Focus USB camera, 10.1” PCAP Touch Screen LCD, </a:t>
            </a:r>
            <a:r>
              <a:rPr lang="en-US" sz="1800" dirty="0" err="1">
                <a:latin typeface="Graphik Light" panose="020B0403030202060203" pitchFamily="34" charset="77"/>
              </a:rPr>
              <a:t>GrovePi</a:t>
            </a:r>
            <a:r>
              <a:rPr lang="en-US" sz="1800" dirty="0">
                <a:latin typeface="Graphik Light" panose="020B0403030202060203" pitchFamily="34" charset="77"/>
              </a:rPr>
              <a:t>+ Starter Kit and sensors</a:t>
            </a:r>
          </a:p>
          <a:p>
            <a:pPr marL="0" indent="0">
              <a:buFont typeface="Arial"/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Software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</a:t>
            </a:r>
            <a:r>
              <a:rPr lang="en-US" sz="1800" dirty="0" err="1">
                <a:latin typeface="Graphik Light" panose="020B0403030202060203" pitchFamily="34" charset="77"/>
              </a:rPr>
              <a:t>GrovePi</a:t>
            </a:r>
            <a:r>
              <a:rPr lang="en-US" sz="1800" dirty="0">
                <a:latin typeface="Graphik Light" panose="020B0403030202060203" pitchFamily="34" charset="77"/>
              </a:rPr>
              <a:t> APIs, OpenCV, Kairos face recognition APIs</a:t>
            </a:r>
          </a:p>
          <a:p>
            <a:pPr marL="0" indent="0">
              <a:buFont typeface="Arial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85443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raphik Regular"/>
                <a:cs typeface="Graphik Regular"/>
              </a:rPr>
              <a:t>Voice-enabled Intelligent Switch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rgbClr val="ED7D31"/>
                </a:solidFill>
              </a:rPr>
              <a:t>ARTIK 05x, ARTIK 530 </a:t>
            </a:r>
            <a:r>
              <a:rPr lang="en-US" dirty="0" err="1">
                <a:solidFill>
                  <a:srgbClr val="ED7D31"/>
                </a:solidFill>
              </a:rPr>
              <a:t>SoMs</a:t>
            </a:r>
            <a:r>
              <a:rPr lang="en-US" dirty="0">
                <a:solidFill>
                  <a:srgbClr val="ED7D31"/>
                </a:solidFill>
              </a:rPr>
              <a:t> and AVS Gateway</a:t>
            </a:r>
            <a:endParaRPr lang="en-US" sz="2800" dirty="0">
              <a:solidFill>
                <a:srgbClr val="ED7D31"/>
              </a:solidFill>
            </a:endParaRPr>
          </a:p>
        </p:txBody>
      </p:sp>
      <p:cxnSp>
        <p:nvCxnSpPr>
          <p:cNvPr id="14" name="Straight Arrow Connector 77"/>
          <p:cNvCxnSpPr/>
          <p:nvPr/>
        </p:nvCxnSpPr>
        <p:spPr>
          <a:xfrm flipV="1">
            <a:off x="9912980" y="2122123"/>
            <a:ext cx="2074789" cy="1778000"/>
          </a:xfrm>
          <a:prstGeom prst="straightConnector1">
            <a:avLst/>
          </a:prstGeom>
          <a:ln w="19050" cap="sq" cmpd="sng">
            <a:solidFill>
              <a:srgbClr val="FFFFFF"/>
            </a:solidFill>
            <a:headEnd type="triangl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882962" y="528588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F14E0BA8-427B-0549-9934-83A58E9C5C37}"/>
              </a:ext>
            </a:extLst>
          </p:cNvPr>
          <p:cNvSpPr txBox="1">
            <a:spLocks/>
          </p:cNvSpPr>
          <p:nvPr/>
        </p:nvSpPr>
        <p:spPr>
          <a:xfrm>
            <a:off x="694944" y="2100505"/>
            <a:ext cx="6821983" cy="3629296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600"/>
              </a:spcAft>
              <a:buFont typeface="Arial"/>
              <a:buChar char="•"/>
              <a:defRPr sz="22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1pPr>
            <a:lvl2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2pPr>
            <a:lvl3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3pPr>
            <a:lvl4pPr marL="12801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4pPr>
            <a:lvl5pPr marL="16459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Graphik Light" panose="020B0403030202060203" pitchFamily="34" charset="77"/>
              </a:rPr>
              <a:t>State-of-the-art voice control combined with machine learning provides personalized experiences, including predictive lighting and automatic vacation mode.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Use case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Smart Home, Smart Building, Hospitality (hotel)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Hardware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ARTIK05x, ARTIK 530 for AVS connectivity , Voice detection using </a:t>
            </a:r>
            <a:r>
              <a:rPr lang="en-US" sz="1800" dirty="0" err="1">
                <a:latin typeface="Graphik Light" panose="020B0403030202060203" pitchFamily="34" charset="77"/>
              </a:rPr>
              <a:t>Synaptics</a:t>
            </a:r>
            <a:r>
              <a:rPr lang="en-US" sz="1800" dirty="0">
                <a:latin typeface="Graphik Light" panose="020B0403030202060203" pitchFamily="34" charset="77"/>
              </a:rPr>
              <a:t> DSP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Software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Alexa Voice Service on 530, 05x sensor logic, control logic on 05x, ARTIK Cloud connectivity via 530</a:t>
            </a:r>
          </a:p>
          <a:p>
            <a:pPr marL="0" indent="0">
              <a:buFont typeface="Arial"/>
              <a:buNone/>
            </a:pPr>
            <a:endParaRPr lang="en-US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F47367-1781-8F41-85CE-7B7A86F31C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95" b="5795"/>
          <a:stretch/>
        </p:blipFill>
        <p:spPr>
          <a:xfrm>
            <a:off x="7952377" y="2122123"/>
            <a:ext cx="3494069" cy="4118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673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944" y="521208"/>
            <a:ext cx="11306556" cy="914400"/>
          </a:xfrm>
        </p:spPr>
        <p:txBody>
          <a:bodyPr/>
          <a:lstStyle/>
          <a:p>
            <a:r>
              <a:rPr lang="en-US" dirty="0"/>
              <a:t>CES 2018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4687578"/>
              </p:ext>
            </p:extLst>
          </p:nvPr>
        </p:nvGraphicFramePr>
        <p:xfrm>
          <a:off x="789460" y="964975"/>
          <a:ext cx="10316690" cy="57322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23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97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64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21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  <a:latin typeface="Graphik" panose="020B0503030202060203" pitchFamily="34" charset="77"/>
                        </a:rPr>
                        <a:t>Demo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  <a:latin typeface="Graphik" panose="020B0503030202060203" pitchFamily="34" charset="77"/>
                        </a:rPr>
                        <a:t>Use Cases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  <a:latin typeface="Graphik" panose="020B0503030202060203" pitchFamily="34" charset="77"/>
                        </a:rPr>
                        <a:t>Featured Products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928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ARTIK device management/development cycle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- Demonstrate fast, easy and secure onboarding of ARTIK devices</a:t>
                      </a:r>
                      <a:b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</a:br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- LWM2M base device management / OTA solutions</a:t>
                      </a:r>
                      <a:b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</a:br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- ARTIK software development cycle by using ARTIK SDK. </a:t>
                      </a:r>
                      <a:b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</a:br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- Onboard an ARTIK 0x devices by using ARTIK reference mobile app</a:t>
                      </a:r>
                      <a:b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</a:br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- Generate newer firmware image using ARTIK IDE/SDK for 05x</a:t>
                      </a:r>
                      <a:b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</a:br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- Push the updated image to edge nodes from ARTIK Cloud services. </a:t>
                      </a:r>
                      <a:b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</a:b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053S, 055S, 02, 03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1475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Graphik" panose="020B0503030202060203" pitchFamily="34" charset="77"/>
                        </a:rPr>
                        <a:t>IoT Interoperability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- How ARTIK cloud service bridge devices, services like Amazon Echo, Philips Hues, </a:t>
                      </a:r>
                      <a:r>
                        <a:rPr lang="en-US" sz="1400" u="none" strike="noStrike" dirty="0" err="1">
                          <a:effectLst/>
                          <a:latin typeface="Graphik" panose="020B0503030202060203" pitchFamily="34" charset="77"/>
                        </a:rPr>
                        <a:t>LaMetric</a:t>
                      </a:r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  etc. by using Normalized data and Orchestration Engine. </a:t>
                      </a:r>
                      <a:b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</a:br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- Show interoperability at the application layer </a:t>
                      </a:r>
                      <a:b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</a:br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- Showcase how we can use Edge solution to enable bridging technology for the layers below. </a:t>
                      </a:r>
                      <a:b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</a:b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530, 710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56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Graphik" panose="020B0503030202060203" pitchFamily="34" charset="77"/>
                        </a:rPr>
                        <a:t>Ignis Infrared Camera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Real life application of ARTIK sensors (device for fire emergency workers to see through smoke)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710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871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Legrand - Display and logos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Highlight </a:t>
                      </a:r>
                      <a:r>
                        <a:rPr lang="en-US" sz="1400" u="none" strike="noStrike" dirty="0" err="1">
                          <a:effectLst/>
                          <a:latin typeface="Graphik" panose="020B0503030202060203" pitchFamily="34" charset="77"/>
                        </a:rPr>
                        <a:t>partnerhip</a:t>
                      </a:r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 with Smart lighting controls (radiant collection)</a:t>
                      </a:r>
                      <a:b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</a:br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"Guest Room of the Future" project</a:t>
                      </a:r>
                      <a:b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</a:b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Graphik" panose="020B0503030202060203" pitchFamily="34" charset="77"/>
                        </a:rPr>
                        <a:t>ARTIK  platform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77"/>
                      </a:endParaRPr>
                    </a:p>
                  </a:txBody>
                  <a:tcPr marL="2829" marR="2829" marT="2829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8240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World 2018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944" y="1439611"/>
            <a:ext cx="10799064" cy="4351338"/>
          </a:xfrm>
        </p:spPr>
        <p:txBody>
          <a:bodyPr/>
          <a:lstStyle/>
          <a:p>
            <a:r>
              <a:rPr lang="en-US" sz="2000" dirty="0">
                <a:solidFill>
                  <a:srgbClr val="ED7D31"/>
                </a:solidFill>
              </a:rPr>
              <a:t>Industry 4.0 Asset Monitoring and Virtualization: </a:t>
            </a:r>
            <a:r>
              <a:rPr lang="en-US" sz="2000" dirty="0"/>
              <a:t>Demonstrates new PTC, ARTIK integrated solution with Shoreline </a:t>
            </a:r>
            <a:r>
              <a:rPr lang="en-US" sz="2000" dirty="0" err="1"/>
              <a:t>iCast</a:t>
            </a:r>
            <a:r>
              <a:rPr lang="en-US" sz="2000" dirty="0"/>
              <a:t> 2 IoT Bridge. Harman and </a:t>
            </a:r>
            <a:r>
              <a:rPr lang="en-US" sz="2000" dirty="0" err="1"/>
              <a:t>RushUP</a:t>
            </a:r>
            <a:r>
              <a:rPr lang="en-US" sz="2000" dirty="0"/>
              <a:t> gateways also available.</a:t>
            </a:r>
          </a:p>
          <a:p>
            <a:r>
              <a:rPr lang="en-US" sz="2000" dirty="0">
                <a:solidFill>
                  <a:srgbClr val="ED7D31"/>
                </a:solidFill>
              </a:rPr>
              <a:t>Interoperable Smart Building: </a:t>
            </a:r>
            <a:r>
              <a:rPr lang="en-US" sz="2000" dirty="0"/>
              <a:t>Harman solution for building automation including intelligent workspaces and improved asset utilization. Will also show ARTIK-enabled gateway solution for industrial applications.</a:t>
            </a:r>
          </a:p>
          <a:p>
            <a:r>
              <a:rPr lang="en-US" sz="2000" dirty="0">
                <a:solidFill>
                  <a:srgbClr val="ED7D31"/>
                </a:solidFill>
              </a:rPr>
              <a:t>Artificial Intelligence: </a:t>
            </a:r>
            <a:r>
              <a:rPr lang="en-US" sz="2000" dirty="0"/>
              <a:t>A proof-of-concept demonstrating ARTIK 710s </a:t>
            </a:r>
            <a:r>
              <a:rPr lang="en-US" sz="2000" dirty="0" err="1"/>
              <a:t>SoM</a:t>
            </a:r>
            <a:r>
              <a:rPr lang="en-US" sz="2000" dirty="0"/>
              <a:t> capabilities to  enable AI and Machine learning on affordable edge devices. Ideal for applications like object recognition for security cameras, factory quality control, and more.</a:t>
            </a:r>
          </a:p>
          <a:p>
            <a:r>
              <a:rPr lang="en-US" sz="2000" dirty="0">
                <a:solidFill>
                  <a:srgbClr val="ED7D31"/>
                </a:solidFill>
              </a:rPr>
              <a:t>ARTIK End-to-End Solutions: </a:t>
            </a:r>
            <a:r>
              <a:rPr lang="en-US" sz="2000" dirty="0"/>
              <a:t>The latest capabilities of the ARTIK platform and integrated cloud services demonstrated with </a:t>
            </a:r>
            <a:r>
              <a:rPr lang="en-US" sz="2000" dirty="0" err="1"/>
              <a:t>Alexa</a:t>
            </a:r>
            <a:r>
              <a:rPr lang="en-US" sz="2000" dirty="0"/>
              <a:t> interoperability and the seamless creation of scenes using a range of 3</a:t>
            </a:r>
            <a:r>
              <a:rPr lang="en-US" sz="2000" baseline="30000" dirty="0"/>
              <a:t>rd</a:t>
            </a:r>
            <a:r>
              <a:rPr lang="en-US" sz="2000" dirty="0"/>
              <a:t> party devices. </a:t>
            </a:r>
          </a:p>
        </p:txBody>
      </p:sp>
    </p:spTree>
    <p:extLst>
      <p:ext uri="{BB962C8B-B14F-4D97-AF65-F5344CB8AC3E}">
        <p14:creationId xmlns:p14="http://schemas.microsoft.com/office/powerpoint/2010/main" val="2258133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944" y="1425012"/>
            <a:ext cx="10799064" cy="4351338"/>
          </a:xfrm>
        </p:spPr>
        <p:txBody>
          <a:bodyPr/>
          <a:lstStyle/>
          <a:p>
            <a:r>
              <a:rPr lang="en-US" dirty="0"/>
              <a:t>Embedded World</a:t>
            </a:r>
          </a:p>
          <a:p>
            <a:pPr lvl="1"/>
            <a:r>
              <a:rPr lang="en-US" sz="1800" dirty="0" err="1">
                <a:solidFill>
                  <a:srgbClr val="ED7D31"/>
                </a:solidFill>
              </a:rPr>
              <a:t>Seeed</a:t>
            </a:r>
            <a:r>
              <a:rPr lang="en-US" sz="1800" dirty="0">
                <a:solidFill>
                  <a:srgbClr val="ED7D31"/>
                </a:solidFill>
              </a:rPr>
              <a:t> </a:t>
            </a:r>
            <a:r>
              <a:rPr lang="en-US" sz="1800" dirty="0" err="1">
                <a:solidFill>
                  <a:srgbClr val="ED7D31"/>
                </a:solidFill>
              </a:rPr>
              <a:t>Eagleye</a:t>
            </a:r>
            <a:r>
              <a:rPr lang="en-US" sz="1800" dirty="0">
                <a:solidFill>
                  <a:srgbClr val="ED7D31"/>
                </a:solidFill>
              </a:rPr>
              <a:t> 320 </a:t>
            </a:r>
            <a:r>
              <a:rPr lang="en-US" sz="1800" dirty="0" err="1">
                <a:solidFill>
                  <a:srgbClr val="ED7D31"/>
                </a:solidFill>
              </a:rPr>
              <a:t>Dev</a:t>
            </a:r>
            <a:r>
              <a:rPr lang="en-US" sz="1800" dirty="0">
                <a:solidFill>
                  <a:srgbClr val="ED7D31"/>
                </a:solidFill>
              </a:rPr>
              <a:t> Kit </a:t>
            </a:r>
            <a:r>
              <a:rPr lang="en-US" sz="1400" dirty="0">
                <a:solidFill>
                  <a:srgbClr val="ED7D31"/>
                </a:solidFill>
              </a:rPr>
              <a:t>(</a:t>
            </a:r>
            <a:r>
              <a:rPr lang="en-US" sz="1800" dirty="0"/>
              <a:t>will be available at their booth; announcement </a:t>
            </a:r>
            <a:r>
              <a:rPr lang="en-US" sz="1800" dirty="0" err="1">
                <a:solidFill>
                  <a:srgbClr val="ED7D31"/>
                </a:solidFill>
              </a:rPr>
              <a:t>RushUP</a:t>
            </a:r>
            <a:r>
              <a:rPr lang="en-US" sz="1800" dirty="0">
                <a:solidFill>
                  <a:srgbClr val="ED7D31"/>
                </a:solidFill>
              </a:rPr>
              <a:t> KITRA </a:t>
            </a:r>
            <a:r>
              <a:rPr lang="en-US" sz="1800" dirty="0">
                <a:solidFill>
                  <a:srgbClr val="000000"/>
                </a:solidFill>
              </a:rPr>
              <a:t>GTI Internal PCB (ARTIK 053 </a:t>
            </a:r>
            <a:r>
              <a:rPr lang="en-US" sz="1800" dirty="0" err="1">
                <a:solidFill>
                  <a:srgbClr val="000000"/>
                </a:solidFill>
              </a:rPr>
              <a:t>SoM</a:t>
            </a:r>
            <a:r>
              <a:rPr lang="en-US" sz="1800" dirty="0">
                <a:solidFill>
                  <a:srgbClr val="000000"/>
                </a:solidFill>
              </a:rPr>
              <a:t>) and motor, and LED remote control enabled via Industrial Gateway on ARTIK 530 (ARROW)</a:t>
            </a:r>
          </a:p>
          <a:p>
            <a:pPr lvl="1"/>
            <a:r>
              <a:rPr lang="en-US" sz="1800" dirty="0">
                <a:solidFill>
                  <a:srgbClr val="ED7D31"/>
                </a:solidFill>
              </a:rPr>
              <a:t>Beck industrial solutions </a:t>
            </a:r>
            <a:r>
              <a:rPr lang="en-US" sz="1800" dirty="0"/>
              <a:t>will show a “Fog node” edge device, powered by ARTIK 710 controlling a robot arm in near “real time” using smart phone gesture control connected through the cloud. An ARTIK-enabled browser panel will provide a digital twin, visualization and analytics. (EBV)</a:t>
            </a:r>
          </a:p>
          <a:p>
            <a:r>
              <a:rPr lang="en-US" dirty="0"/>
              <a:t>Mobile World Congress</a:t>
            </a:r>
          </a:p>
          <a:p>
            <a:pPr lvl="1"/>
            <a:r>
              <a:rPr lang="en-US" sz="1800" dirty="0" err="1">
                <a:solidFill>
                  <a:srgbClr val="ED7D31"/>
                </a:solidFill>
              </a:rPr>
              <a:t>Greenwave</a:t>
            </a:r>
            <a:r>
              <a:rPr lang="en-US" sz="1800" dirty="0">
                <a:solidFill>
                  <a:srgbClr val="ED7D31"/>
                </a:solidFill>
              </a:rPr>
              <a:t> Systems </a:t>
            </a:r>
            <a:r>
              <a:rPr lang="en-US" sz="1800" dirty="0"/>
              <a:t>is running AXON </a:t>
            </a:r>
            <a:r>
              <a:rPr lang="en-US" sz="1800" dirty="0" err="1"/>
              <a:t>Predict</a:t>
            </a:r>
            <a:r>
              <a:rPr lang="en-US" sz="1800" baseline="30000" dirty="0" err="1"/>
              <a:t>TM</a:t>
            </a:r>
            <a:r>
              <a:rPr lang="en-US" sz="1800" dirty="0"/>
              <a:t> on ARTIK 530 </a:t>
            </a:r>
            <a:r>
              <a:rPr lang="en-US" sz="1800" dirty="0" err="1"/>
              <a:t>SoM.</a:t>
            </a:r>
            <a:r>
              <a:rPr lang="en-US" sz="1800" dirty="0"/>
              <a:t> Powerful edge analytics and sophisticated data management, allow autonomous responses on device in </a:t>
            </a:r>
            <a:r>
              <a:rPr lang="en-US" sz="1800" dirty="0" err="1"/>
              <a:t>realtime</a:t>
            </a:r>
            <a:r>
              <a:rPr lang="en-US" sz="1800" dirty="0"/>
              <a:t>  </a:t>
            </a:r>
          </a:p>
          <a:p>
            <a:pPr lvl="1"/>
            <a:r>
              <a:rPr lang="en-US" sz="1800" dirty="0" err="1">
                <a:solidFill>
                  <a:schemeClr val="accent2"/>
                </a:solidFill>
              </a:rPr>
              <a:t>MultiTech</a:t>
            </a:r>
            <a:r>
              <a:rPr lang="en-US" sz="1800" dirty="0"/>
              <a:t> will announce a new Samsung Starter Kit integrating </a:t>
            </a:r>
            <a:r>
              <a:rPr lang="en-US" sz="1800" dirty="0" err="1"/>
              <a:t>MultiConnect</a:t>
            </a:r>
            <a:r>
              <a:rPr lang="en-US" sz="1800" dirty="0"/>
              <a:t> Dragonfly embedded Cellular </a:t>
            </a:r>
            <a:r>
              <a:rPr lang="en-US" sz="1800" dirty="0" err="1"/>
              <a:t>SoM</a:t>
            </a:r>
            <a:r>
              <a:rPr lang="en-US" sz="1800" dirty="0"/>
              <a:t> with ARTIK </a:t>
            </a:r>
            <a:r>
              <a:rPr lang="en-US" sz="1800" dirty="0" err="1"/>
              <a:t>IoT</a:t>
            </a:r>
            <a:r>
              <a:rPr lang="en-US" sz="1800" dirty="0"/>
              <a:t> </a:t>
            </a:r>
            <a:r>
              <a:rPr lang="en-US" sz="1800" dirty="0" err="1"/>
              <a:t>SoMs</a:t>
            </a:r>
            <a:r>
              <a:rPr lang="en-US" sz="1800" dirty="0"/>
              <a:t> to provide developers with a cellular LTE Cat 1 solution for </a:t>
            </a:r>
            <a:r>
              <a:rPr lang="en-US" sz="1800" dirty="0" err="1"/>
              <a:t>IoT</a:t>
            </a: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944" y="506609"/>
            <a:ext cx="10799064" cy="914400"/>
          </a:xfrm>
        </p:spPr>
        <p:txBody>
          <a:bodyPr/>
          <a:lstStyle/>
          <a:p>
            <a:r>
              <a:rPr lang="en-US" dirty="0"/>
              <a:t>Partner Demos @ CES and MWC 2018</a:t>
            </a:r>
          </a:p>
        </p:txBody>
      </p:sp>
    </p:spTree>
    <p:extLst>
      <p:ext uri="{BB962C8B-B14F-4D97-AF65-F5344CB8AC3E}">
        <p14:creationId xmlns:p14="http://schemas.microsoft.com/office/powerpoint/2010/main" val="911793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27653" y="2598003"/>
            <a:ext cx="91174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  <a:latin typeface="Graphik" panose="020B0503030202060203" pitchFamily="34" charset="77"/>
              </a:rPr>
              <a:t>AppNote</a:t>
            </a:r>
            <a:r>
              <a:rPr lang="en-US" sz="4000" dirty="0">
                <a:solidFill>
                  <a:schemeClr val="bg1"/>
                </a:solidFill>
                <a:latin typeface="Graphik" panose="020B0503030202060203" pitchFamily="34" charset="77"/>
              </a:rPr>
              <a:t> Wall Demo</a:t>
            </a:r>
          </a:p>
        </p:txBody>
      </p:sp>
    </p:spTree>
    <p:extLst>
      <p:ext uri="{BB962C8B-B14F-4D97-AF65-F5344CB8AC3E}">
        <p14:creationId xmlns:p14="http://schemas.microsoft.com/office/powerpoint/2010/main" val="382227312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F0D81E-2EA3-494C-98F1-98FB6DFFFB4B}"/>
              </a:ext>
            </a:extLst>
          </p:cNvPr>
          <p:cNvSpPr/>
          <p:nvPr/>
        </p:nvSpPr>
        <p:spPr>
          <a:xfrm>
            <a:off x="552587" y="5979781"/>
            <a:ext cx="1966947" cy="6446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CE02BC-5247-1844-9C92-A8759F1F8588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944" y="2012579"/>
            <a:ext cx="10799064" cy="914400"/>
          </a:xfrm>
        </p:spPr>
        <p:txBody>
          <a:bodyPr/>
          <a:lstStyle/>
          <a:p>
            <a:r>
              <a:rPr lang="en-US" sz="3000" dirty="0">
                <a:latin typeface="Graphik Medium" panose="020B0503030202060203" pitchFamily="34" charset="77"/>
                <a:cs typeface="Graphik Regular"/>
              </a:rPr>
              <a:t>ARTIK IN ACTION</a:t>
            </a:r>
            <a:br>
              <a:rPr lang="en-US" sz="3000" dirty="0">
                <a:latin typeface="Graphik Medium" panose="020B0503030202060203" pitchFamily="34" charset="77"/>
                <a:cs typeface="Graphik Regular"/>
              </a:rPr>
            </a:br>
            <a:r>
              <a:rPr lang="en-US" sz="3000" dirty="0">
                <a:latin typeface="Graphik Medium" panose="020B0503030202060203" pitchFamily="34" charset="77"/>
                <a:cs typeface="Graphik Regular"/>
              </a:rPr>
              <a:t>Hands-on Demonstrations</a:t>
            </a:r>
            <a:endParaRPr lang="en-US" sz="3000" dirty="0">
              <a:solidFill>
                <a:srgbClr val="ED7D31"/>
              </a:solidFill>
              <a:latin typeface="Graphik Medium" panose="020B0503030202060203" pitchFamily="34" charset="7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882962" y="528588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C196712-8CE6-8D48-B187-FD0E7709E4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t="14266" b="19772"/>
          <a:stretch/>
        </p:blipFill>
        <p:spPr>
          <a:xfrm>
            <a:off x="13717444" y="-1004041"/>
            <a:ext cx="8653757" cy="78620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8D9D51-D129-9E4D-92A4-AF6FB577DF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14714" b="23514"/>
          <a:stretch/>
        </p:blipFill>
        <p:spPr>
          <a:xfrm>
            <a:off x="4640780" y="578673"/>
            <a:ext cx="7548172" cy="6422103"/>
          </a:xfrm>
          <a:prstGeom prst="rect">
            <a:avLst/>
          </a:prstGeom>
          <a:effectLst>
            <a:glow rad="622300">
              <a:schemeClr val="bg1">
                <a:alpha val="84000"/>
              </a:schemeClr>
            </a:glow>
          </a:effectLst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7324DA6-6F43-2C43-AA48-068062E01FF6}"/>
              </a:ext>
            </a:extLst>
          </p:cNvPr>
          <p:cNvSpPr txBox="1">
            <a:spLocks/>
          </p:cNvSpPr>
          <p:nvPr/>
        </p:nvSpPr>
        <p:spPr>
          <a:xfrm>
            <a:off x="672921" y="3290735"/>
            <a:ext cx="4889267" cy="2830388"/>
          </a:xfrm>
          <a:prstGeom prst="rect">
            <a:avLst/>
          </a:prstGeom>
          <a:noFill/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600"/>
              </a:spcAft>
              <a:buFont typeface="Arial"/>
              <a:buChar char="•"/>
              <a:defRPr sz="22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1pPr>
            <a:lvl2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2pPr>
            <a:lvl3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3pPr>
            <a:lvl4pPr marL="12801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4pPr>
            <a:lvl5pPr marL="16459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Font typeface="Arial"/>
              <a:buNone/>
            </a:pPr>
            <a:r>
              <a:rPr lang="en-US" sz="1800" dirty="0">
                <a:latin typeface="Graphik" panose="020B0503030202060203" pitchFamily="34" charset="77"/>
                <a:cs typeface="Graphik Light"/>
              </a:rPr>
              <a:t>System-on-Module technology and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Font typeface="Arial"/>
              <a:buNone/>
            </a:pPr>
            <a:r>
              <a:rPr lang="en-US" sz="1800" dirty="0">
                <a:latin typeface="Graphik" panose="020B0503030202060203" pitchFamily="34" charset="77"/>
                <a:cs typeface="Graphik Light"/>
              </a:rPr>
              <a:t>partner solutions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</a:pPr>
            <a:r>
              <a:rPr lang="en-US" sz="1800" dirty="0">
                <a:latin typeface="Graphik" panose="020B0503030202060203" pitchFamily="34" charset="77"/>
                <a:cs typeface="Graphik Light"/>
              </a:rPr>
              <a:t>Voice enablement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</a:pPr>
            <a:r>
              <a:rPr lang="en-US" sz="1800" dirty="0">
                <a:latin typeface="Graphik" panose="020B0503030202060203" pitchFamily="34" charset="77"/>
                <a:cs typeface="Graphik Light"/>
              </a:rPr>
              <a:t>Device control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</a:pPr>
            <a:r>
              <a:rPr lang="en-US" sz="1800" dirty="0">
                <a:latin typeface="Graphik" panose="020B0503030202060203" pitchFamily="34" charset="77"/>
                <a:cs typeface="Graphik Light"/>
              </a:rPr>
              <a:t>Edge analytics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</a:pPr>
            <a:r>
              <a:rPr lang="en-US" sz="1800" dirty="0">
                <a:latin typeface="Graphik" panose="020B0503030202060203" pitchFamily="34" charset="77"/>
                <a:cs typeface="Graphik Light"/>
              </a:rPr>
              <a:t>Long-range connectivity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</a:pPr>
            <a:r>
              <a:rPr lang="en-US" sz="1800" dirty="0">
                <a:latin typeface="Graphik" panose="020B0503030202060203" pitchFamily="34" charset="77"/>
                <a:cs typeface="Graphik Light"/>
              </a:rPr>
              <a:t>Integrated cloud services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None/>
            </a:pPr>
            <a:br>
              <a:rPr lang="en-US" sz="1000" dirty="0">
                <a:latin typeface="Graphik" panose="020B0503030202060203" pitchFamily="34" charset="77"/>
                <a:cs typeface="Graphik Light"/>
              </a:rPr>
            </a:br>
            <a:r>
              <a:rPr lang="en-US" sz="1200" dirty="0">
                <a:latin typeface="Graphik" panose="020B0503030202060203" pitchFamily="34" charset="77"/>
                <a:cs typeface="Graphik Light"/>
              </a:rPr>
              <a:t>(IoT World 2018)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69F1207-FBFF-4A4C-BDA8-1E04ACD638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944" y="626137"/>
            <a:ext cx="3306678" cy="108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33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EB4C1A9-588C-974D-B328-3D62AE5986AC}"/>
              </a:ext>
            </a:extLst>
          </p:cNvPr>
          <p:cNvSpPr/>
          <p:nvPr/>
        </p:nvSpPr>
        <p:spPr>
          <a:xfrm>
            <a:off x="530578" y="5881511"/>
            <a:ext cx="1749778" cy="7946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raphik Regular"/>
                <a:cs typeface="Graphik Regular"/>
              </a:rPr>
              <a:t>Smart Appliances and Edge Analytics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rgbClr val="ED7D31"/>
                </a:solidFill>
              </a:rPr>
              <a:t>ARTIK 055s </a:t>
            </a:r>
            <a:r>
              <a:rPr lang="en-US" dirty="0" err="1">
                <a:solidFill>
                  <a:srgbClr val="ED7D31"/>
                </a:solidFill>
              </a:rPr>
              <a:t>SoM</a:t>
            </a:r>
            <a:r>
              <a:rPr lang="en-US" dirty="0">
                <a:solidFill>
                  <a:srgbClr val="ED7D31"/>
                </a:solidFill>
              </a:rPr>
              <a:t> and Axon Predict Edge Analytics</a:t>
            </a:r>
            <a:endParaRPr lang="en-US" sz="2800" dirty="0">
              <a:solidFill>
                <a:srgbClr val="ED7D31"/>
              </a:solidFill>
            </a:endParaRPr>
          </a:p>
        </p:txBody>
      </p:sp>
      <p:cxnSp>
        <p:nvCxnSpPr>
          <p:cNvPr id="14" name="Straight Arrow Connector 77"/>
          <p:cNvCxnSpPr/>
          <p:nvPr/>
        </p:nvCxnSpPr>
        <p:spPr>
          <a:xfrm flipV="1">
            <a:off x="9912980" y="2122123"/>
            <a:ext cx="2074789" cy="1778000"/>
          </a:xfrm>
          <a:prstGeom prst="straightConnector1">
            <a:avLst/>
          </a:prstGeom>
          <a:ln w="19050" cap="sq" cmpd="sng">
            <a:solidFill>
              <a:srgbClr val="FFFFFF"/>
            </a:solidFill>
            <a:headEnd type="triangl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882962" y="528588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AD794D-2DA3-0E4A-99F8-273AC68DB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0708" y="2124845"/>
            <a:ext cx="3543300" cy="4051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71084F-8C8B-5143-A40E-556D10D19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53406" y="5575804"/>
            <a:ext cx="881204" cy="1100364"/>
          </a:xfrm>
          <a:prstGeom prst="rect">
            <a:avLst/>
          </a:prstGeom>
        </p:spPr>
      </p:pic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7C546281-CC46-6D44-8D7D-11C364BDAF25}"/>
              </a:ext>
            </a:extLst>
          </p:cNvPr>
          <p:cNvSpPr txBox="1">
            <a:spLocks/>
          </p:cNvSpPr>
          <p:nvPr/>
        </p:nvSpPr>
        <p:spPr>
          <a:xfrm>
            <a:off x="694944" y="2021482"/>
            <a:ext cx="6896550" cy="3629296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600"/>
              </a:spcAft>
              <a:buFont typeface="Arial"/>
              <a:buChar char="•"/>
              <a:defRPr sz="22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1pPr>
            <a:lvl2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2pPr>
            <a:lvl3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3pPr>
            <a:lvl4pPr marL="12801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4pPr>
            <a:lvl5pPr marL="16459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Graphik Light" panose="020B0403030202060203" pitchFamily="34" charset="77"/>
              </a:rPr>
              <a:t>ARTIK 055s-powered smart washer with edge analytics for detergent level check, predictive maintenance, etc. Washer can be controlled by a mobile app or voice. Alerts shown on </a:t>
            </a:r>
            <a:r>
              <a:rPr lang="en-US" sz="2400" dirty="0" err="1">
                <a:latin typeface="Graphik Light" panose="020B0403030202060203" pitchFamily="34" charset="77"/>
              </a:rPr>
              <a:t>LaMetrics</a:t>
            </a:r>
            <a:r>
              <a:rPr lang="en-US" sz="2400" dirty="0">
                <a:latin typeface="Graphik Light" panose="020B0403030202060203" pitchFamily="34" charset="77"/>
              </a:rPr>
              <a:t> display. 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Use case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Smart home appliances, Smart building - HVAC, boilers. Smart building and factory gateways (using other ARTIK modules) 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Hardware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ARTIK 055s </a:t>
            </a:r>
            <a:r>
              <a:rPr lang="en-US" sz="1800" dirty="0" err="1">
                <a:latin typeface="Graphik Light" panose="020B0403030202060203" pitchFamily="34" charset="77"/>
              </a:rPr>
              <a:t>WiFi</a:t>
            </a:r>
            <a:r>
              <a:rPr lang="en-US" sz="1800" dirty="0">
                <a:latin typeface="Graphik Light" panose="020B0403030202060203" pitchFamily="34" charset="77"/>
              </a:rPr>
              <a:t> module, washer with weight sensor, water level sensor etc., (optional) mobile device, </a:t>
            </a:r>
            <a:r>
              <a:rPr lang="en-US" sz="1800" dirty="0" err="1">
                <a:latin typeface="Graphik Light" panose="020B0403030202060203" pitchFamily="34" charset="77"/>
              </a:rPr>
              <a:t>LaMetrics</a:t>
            </a:r>
            <a:r>
              <a:rPr lang="en-US" sz="1800" dirty="0">
                <a:latin typeface="Graphik Light" panose="020B0403030202060203" pitchFamily="34" charset="77"/>
              </a:rPr>
              <a:t> display 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Software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SmartThings Cloud cloud connector, rules engine; Android mobile app; AXON Predict Analytics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0797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raphik Regular"/>
                <a:cs typeface="Graphik Regular"/>
              </a:rPr>
              <a:t>Long-range Connectivity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 err="1">
                <a:solidFill>
                  <a:srgbClr val="ED7D31"/>
                </a:solidFill>
              </a:rPr>
              <a:t>Seeed</a:t>
            </a:r>
            <a:r>
              <a:rPr lang="en-US" dirty="0">
                <a:solidFill>
                  <a:srgbClr val="ED7D31"/>
                </a:solidFill>
              </a:rPr>
              <a:t> </a:t>
            </a:r>
            <a:r>
              <a:rPr lang="en-US" dirty="0" err="1">
                <a:solidFill>
                  <a:srgbClr val="ED7D31"/>
                </a:solidFill>
              </a:rPr>
              <a:t>Eagleye</a:t>
            </a:r>
            <a:r>
              <a:rPr lang="en-US" dirty="0">
                <a:solidFill>
                  <a:srgbClr val="ED7D31"/>
                </a:solidFill>
              </a:rPr>
              <a:t> 530s with Multi-tech</a:t>
            </a:r>
            <a:endParaRPr lang="en-US" sz="2800" dirty="0">
              <a:solidFill>
                <a:srgbClr val="ED7D31"/>
              </a:solidFill>
            </a:endParaRPr>
          </a:p>
        </p:txBody>
      </p:sp>
      <p:cxnSp>
        <p:nvCxnSpPr>
          <p:cNvPr id="14" name="Straight Arrow Connector 77"/>
          <p:cNvCxnSpPr/>
          <p:nvPr/>
        </p:nvCxnSpPr>
        <p:spPr>
          <a:xfrm flipV="1">
            <a:off x="9912980" y="2122123"/>
            <a:ext cx="2074789" cy="1778000"/>
          </a:xfrm>
          <a:prstGeom prst="straightConnector1">
            <a:avLst/>
          </a:prstGeom>
          <a:ln w="19050" cap="sq" cmpd="sng">
            <a:solidFill>
              <a:srgbClr val="FFFFFF"/>
            </a:solidFill>
            <a:headEnd type="triangl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882962" y="528588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4B5BD1-157E-3644-B657-4449D92DC1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99908" y="2112145"/>
            <a:ext cx="3594100" cy="4064000"/>
          </a:xfrm>
          <a:prstGeom prst="rect">
            <a:avLst/>
          </a:prstGeom>
        </p:spPr>
      </p:pic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04E55A73-5068-304F-A6F5-F990462316D1}"/>
              </a:ext>
            </a:extLst>
          </p:cNvPr>
          <p:cNvSpPr txBox="1">
            <a:spLocks/>
          </p:cNvSpPr>
          <p:nvPr/>
        </p:nvSpPr>
        <p:spPr>
          <a:xfrm>
            <a:off x="694944" y="2100505"/>
            <a:ext cx="6821983" cy="3629296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600"/>
              </a:spcAft>
              <a:buFont typeface="Arial"/>
              <a:buChar char="•"/>
              <a:defRPr sz="22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1pPr>
            <a:lvl2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2pPr>
            <a:lvl3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3pPr>
            <a:lvl4pPr marL="12801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4pPr>
            <a:lvl5pPr marL="16459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DFE0E1">
                    <a:lumMod val="10000"/>
                  </a:srgbClr>
                </a:solidFill>
                <a:latin typeface="Graphik Light" panose="020B0403030202060203" pitchFamily="34" charset="77"/>
              </a:rPr>
              <a:t>Provide LTE support on Eagleye530s with Multi-tech modem and Twilio SIM. Send a text message to Twilio phone number and receive real-time readings from sensors attached to Eagle530s. 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Use case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Smart city, remote data transmission and monitoring systems, freight management 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Hardware:</a:t>
            </a:r>
            <a:r>
              <a:rPr lang="en-US" sz="1800" dirty="0">
                <a:latin typeface="Graphik Light" panose="020B0403030202060203" pitchFamily="34" charset="77"/>
              </a:rPr>
              <a:t> Eagleye530s, Multi-tech modem, Twilio SIM card, </a:t>
            </a:r>
            <a:r>
              <a:rPr lang="en-US" sz="1800" dirty="0" err="1">
                <a:latin typeface="Graphik Light" panose="020B0403030202060203" pitchFamily="34" charset="77"/>
              </a:rPr>
              <a:t>GrovePi</a:t>
            </a:r>
            <a:r>
              <a:rPr lang="en-US" sz="1800" dirty="0">
                <a:latin typeface="Graphik Light" panose="020B0403030202060203" pitchFamily="34" charset="77"/>
              </a:rPr>
              <a:t>+ Starter Kit and sensors, (optional) screen LCD 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Software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Twilio APIs, Qt for UI</a:t>
            </a:r>
          </a:p>
          <a:p>
            <a:pPr marL="0" indent="0">
              <a:buFont typeface="Arial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19428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raphik Regular"/>
                <a:cs typeface="Graphik Regular"/>
              </a:rPr>
              <a:t>Voice Enablement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rgbClr val="ED7D31"/>
                </a:solidFill>
              </a:rPr>
              <a:t>ARTIK 530s </a:t>
            </a:r>
            <a:r>
              <a:rPr lang="en-US" dirty="0" err="1">
                <a:solidFill>
                  <a:srgbClr val="ED7D31"/>
                </a:solidFill>
              </a:rPr>
              <a:t>SoM</a:t>
            </a:r>
            <a:r>
              <a:rPr lang="en-US" dirty="0">
                <a:solidFill>
                  <a:srgbClr val="ED7D31"/>
                </a:solidFill>
              </a:rPr>
              <a:t> and Google Assistant</a:t>
            </a:r>
            <a:endParaRPr lang="en-US" sz="2800" dirty="0">
              <a:solidFill>
                <a:srgbClr val="ED7D31"/>
              </a:solidFill>
            </a:endParaRPr>
          </a:p>
        </p:txBody>
      </p:sp>
      <p:cxnSp>
        <p:nvCxnSpPr>
          <p:cNvPr id="14" name="Straight Arrow Connector 77"/>
          <p:cNvCxnSpPr/>
          <p:nvPr/>
        </p:nvCxnSpPr>
        <p:spPr>
          <a:xfrm flipV="1">
            <a:off x="9912980" y="2122123"/>
            <a:ext cx="2074789" cy="1778000"/>
          </a:xfrm>
          <a:prstGeom prst="straightConnector1">
            <a:avLst/>
          </a:prstGeom>
          <a:ln w="19050" cap="sq" cmpd="sng">
            <a:solidFill>
              <a:srgbClr val="FFFFFF"/>
            </a:solidFill>
            <a:headEnd type="triangl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882962" y="528588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FC8605-3180-DD4D-BF1E-B25FF3D150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99908" y="2122123"/>
            <a:ext cx="3594100" cy="41187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604BA5-7CC5-C447-B6EE-909AC11251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8869" y="5655216"/>
            <a:ext cx="1358900" cy="965200"/>
          </a:xfrm>
          <a:prstGeom prst="rect">
            <a:avLst/>
          </a:prstGeom>
        </p:spPr>
      </p:pic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3CB9B4D9-5DEF-3149-9AB8-B71167DF806B}"/>
              </a:ext>
            </a:extLst>
          </p:cNvPr>
          <p:cNvSpPr txBox="1">
            <a:spLocks/>
          </p:cNvSpPr>
          <p:nvPr/>
        </p:nvSpPr>
        <p:spPr>
          <a:xfrm>
            <a:off x="694944" y="2100505"/>
            <a:ext cx="6821983" cy="3629296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600"/>
              </a:spcAft>
              <a:buFont typeface="Arial"/>
              <a:buChar char="•"/>
              <a:defRPr sz="22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1pPr>
            <a:lvl2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2pPr>
            <a:lvl3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20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3pPr>
            <a:lvl4pPr marL="12801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4pPr>
            <a:lvl5pPr marL="16459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Graphik light"/>
                <a:ea typeface="+mn-ea"/>
                <a:cs typeface="Graphik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Graphik Light" panose="020B0403030202060203" pitchFamily="34" charset="77"/>
              </a:rPr>
              <a:t>Run Google Assistant or Amazon AVS on ARTIK530s. Use voice commands to control peripherals or sensors attached to ARTIK. 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Use case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Voice-controlled gateway, home and building products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Hardware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ARTIK 530s, speaker, (optional) LCD </a:t>
            </a:r>
          </a:p>
          <a:p>
            <a:pPr marL="0" indent="0">
              <a:buNone/>
            </a:pPr>
            <a:r>
              <a:rPr lang="en-US" sz="1800" dirty="0">
                <a:latin typeface="Graphik" panose="020B0503030202060203" pitchFamily="34" charset="77"/>
                <a:cs typeface="Graphik Semibold"/>
              </a:rPr>
              <a:t>Software</a:t>
            </a:r>
            <a:r>
              <a:rPr lang="en-US" sz="1800" dirty="0">
                <a:latin typeface="Graphik" panose="020B0503030202060203" pitchFamily="34" charset="77"/>
              </a:rPr>
              <a:t>:</a:t>
            </a:r>
            <a:r>
              <a:rPr lang="en-US" sz="1800" dirty="0">
                <a:latin typeface="Graphik Light" panose="020B0403030202060203" pitchFamily="34" charset="77"/>
              </a:rPr>
              <a:t> Google Assistant SDK or Alexa Voice Service Device SDK. Can develop additional Google Actions or Alexa skills to extend basic capabilities.</a:t>
            </a:r>
          </a:p>
          <a:p>
            <a:pPr marL="0" indent="0">
              <a:buFont typeface="Arial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58106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EC511C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150381</TotalTime>
  <Words>807</Words>
  <Application>Microsoft Macintosh PowerPoint</Application>
  <PresentationFormat>Widescreen</PresentationFormat>
  <Paragraphs>74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Arial</vt:lpstr>
      <vt:lpstr>Arial Narrow</vt:lpstr>
      <vt:lpstr>Calibri</vt:lpstr>
      <vt:lpstr>Courier New</vt:lpstr>
      <vt:lpstr>Gill Sans MT</vt:lpstr>
      <vt:lpstr>Graphik</vt:lpstr>
      <vt:lpstr>Graphik light</vt:lpstr>
      <vt:lpstr>Graphik light</vt:lpstr>
      <vt:lpstr>Graphik Medium</vt:lpstr>
      <vt:lpstr>Graphik Regular</vt:lpstr>
      <vt:lpstr>Graphik Semibold</vt:lpstr>
      <vt:lpstr>Helvetica</vt:lpstr>
      <vt:lpstr>Office Theme</vt:lpstr>
      <vt:lpstr>PowerPoint Presentation</vt:lpstr>
      <vt:lpstr>CES 2018</vt:lpstr>
      <vt:lpstr>Embedded World 2018</vt:lpstr>
      <vt:lpstr>Partner Demos @ CES and MWC 2018</vt:lpstr>
      <vt:lpstr>PowerPoint Presentation</vt:lpstr>
      <vt:lpstr>ARTIK IN ACTION Hands-on Demonstrations</vt:lpstr>
      <vt:lpstr>Smart Appliances and Edge Analytics ARTIK 055s SoM and Axon Predict Edge Analytics</vt:lpstr>
      <vt:lpstr>Long-range Connectivity Seeed Eagleye 530s with Multi-tech</vt:lpstr>
      <vt:lpstr>Voice Enablement ARTIK 530s SoM and Google Assistant</vt:lpstr>
      <vt:lpstr>Facial Recognition Security Camera Seeed Eagleye 530s</vt:lpstr>
      <vt:lpstr>Voice-enabled Intelligent Switch ARTIK 05x, ARTIK 530 SoMs and AVS Gateway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Macedo</dc:creator>
  <cp:lastModifiedBy>Microsoft Office User</cp:lastModifiedBy>
  <cp:revision>2184</cp:revision>
  <cp:lastPrinted>2018-05-24T00:20:26Z</cp:lastPrinted>
  <dcterms:created xsi:type="dcterms:W3CDTF">2016-11-18T13:11:15Z</dcterms:created>
  <dcterms:modified xsi:type="dcterms:W3CDTF">2019-01-14T06:41:31Z</dcterms:modified>
</cp:coreProperties>
</file>